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43"/>
  </p:normalViewPr>
  <p:slideViewPr>
    <p:cSldViewPr snapToGrid="0" snapToObjects="1">
      <p:cViewPr varScale="1">
        <p:scale>
          <a:sx n="90" d="100"/>
          <a:sy n="90" d="100"/>
        </p:scale>
        <p:origin x="1744"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presProps" Target="presProps.xml"/><Relationship Id="rId1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EB4C9E-53CC-8D4E-B675-E54E00BC6660}" type="datetimeFigureOut">
              <a:rPr lang="en-US" smtClean="0"/>
              <a:t>4/13/18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A77B3A-69FF-B94E-8B34-482724652FC6}" type="slidenum">
              <a:rPr lang="en-US" smtClean="0"/>
              <a:t>‹#›</a:t>
            </a:fld>
            <a:endParaRPr lang="en-US"/>
          </a:p>
        </p:txBody>
      </p:sp>
    </p:spTree>
    <p:extLst>
      <p:ext uri="{BB962C8B-B14F-4D97-AF65-F5344CB8AC3E}">
        <p14:creationId xmlns:p14="http://schemas.microsoft.com/office/powerpoint/2010/main" val="3994439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EB4C9E-53CC-8D4E-B675-E54E00BC6660}" type="datetimeFigureOut">
              <a:rPr lang="en-US" smtClean="0"/>
              <a:t>4/13/18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A77B3A-69FF-B94E-8B34-482724652FC6}" type="slidenum">
              <a:rPr lang="en-US" smtClean="0"/>
              <a:t>‹#›</a:t>
            </a:fld>
            <a:endParaRPr lang="en-US"/>
          </a:p>
        </p:txBody>
      </p:sp>
    </p:spTree>
    <p:extLst>
      <p:ext uri="{BB962C8B-B14F-4D97-AF65-F5344CB8AC3E}">
        <p14:creationId xmlns:p14="http://schemas.microsoft.com/office/powerpoint/2010/main" val="535720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EB4C9E-53CC-8D4E-B675-E54E00BC6660}" type="datetimeFigureOut">
              <a:rPr lang="en-US" smtClean="0"/>
              <a:t>4/13/18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A77B3A-69FF-B94E-8B34-482724652FC6}" type="slidenum">
              <a:rPr lang="en-US" smtClean="0"/>
              <a:t>‹#›</a:t>
            </a:fld>
            <a:endParaRPr lang="en-US"/>
          </a:p>
        </p:txBody>
      </p:sp>
    </p:spTree>
    <p:extLst>
      <p:ext uri="{BB962C8B-B14F-4D97-AF65-F5344CB8AC3E}">
        <p14:creationId xmlns:p14="http://schemas.microsoft.com/office/powerpoint/2010/main" val="3860989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EB4C9E-53CC-8D4E-B675-E54E00BC6660}" type="datetimeFigureOut">
              <a:rPr lang="en-US" smtClean="0"/>
              <a:t>4/13/18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A77B3A-69FF-B94E-8B34-482724652FC6}" type="slidenum">
              <a:rPr lang="en-US" smtClean="0"/>
              <a:t>‹#›</a:t>
            </a:fld>
            <a:endParaRPr lang="en-US"/>
          </a:p>
        </p:txBody>
      </p:sp>
    </p:spTree>
    <p:extLst>
      <p:ext uri="{BB962C8B-B14F-4D97-AF65-F5344CB8AC3E}">
        <p14:creationId xmlns:p14="http://schemas.microsoft.com/office/powerpoint/2010/main" val="2098039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EB4C9E-53CC-8D4E-B675-E54E00BC6660}" type="datetimeFigureOut">
              <a:rPr lang="en-US" smtClean="0"/>
              <a:t>4/13/18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A77B3A-69FF-B94E-8B34-482724652FC6}" type="slidenum">
              <a:rPr lang="en-US" smtClean="0"/>
              <a:t>‹#›</a:t>
            </a:fld>
            <a:endParaRPr lang="en-US"/>
          </a:p>
        </p:txBody>
      </p:sp>
    </p:spTree>
    <p:extLst>
      <p:ext uri="{BB962C8B-B14F-4D97-AF65-F5344CB8AC3E}">
        <p14:creationId xmlns:p14="http://schemas.microsoft.com/office/powerpoint/2010/main" val="2921178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EB4C9E-53CC-8D4E-B675-E54E00BC6660}" type="datetimeFigureOut">
              <a:rPr lang="en-US" smtClean="0"/>
              <a:t>4/13/18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A77B3A-69FF-B94E-8B34-482724652FC6}" type="slidenum">
              <a:rPr lang="en-US" smtClean="0"/>
              <a:t>‹#›</a:t>
            </a:fld>
            <a:endParaRPr lang="en-US"/>
          </a:p>
        </p:txBody>
      </p:sp>
    </p:spTree>
    <p:extLst>
      <p:ext uri="{BB962C8B-B14F-4D97-AF65-F5344CB8AC3E}">
        <p14:creationId xmlns:p14="http://schemas.microsoft.com/office/powerpoint/2010/main" val="462583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EB4C9E-53CC-8D4E-B675-E54E00BC6660}" type="datetimeFigureOut">
              <a:rPr lang="en-US" smtClean="0"/>
              <a:t>4/13/18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A77B3A-69FF-B94E-8B34-482724652FC6}" type="slidenum">
              <a:rPr lang="en-US" smtClean="0"/>
              <a:t>‹#›</a:t>
            </a:fld>
            <a:endParaRPr lang="en-US"/>
          </a:p>
        </p:txBody>
      </p:sp>
    </p:spTree>
    <p:extLst>
      <p:ext uri="{BB962C8B-B14F-4D97-AF65-F5344CB8AC3E}">
        <p14:creationId xmlns:p14="http://schemas.microsoft.com/office/powerpoint/2010/main" val="18318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EB4C9E-53CC-8D4E-B675-E54E00BC6660}" type="datetimeFigureOut">
              <a:rPr lang="en-US" smtClean="0"/>
              <a:t>4/13/18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A77B3A-69FF-B94E-8B34-482724652FC6}" type="slidenum">
              <a:rPr lang="en-US" smtClean="0"/>
              <a:t>‹#›</a:t>
            </a:fld>
            <a:endParaRPr lang="en-US"/>
          </a:p>
        </p:txBody>
      </p:sp>
    </p:spTree>
    <p:extLst>
      <p:ext uri="{BB962C8B-B14F-4D97-AF65-F5344CB8AC3E}">
        <p14:creationId xmlns:p14="http://schemas.microsoft.com/office/powerpoint/2010/main" val="1919226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EB4C9E-53CC-8D4E-B675-E54E00BC6660}" type="datetimeFigureOut">
              <a:rPr lang="en-US" smtClean="0"/>
              <a:t>4/13/18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A77B3A-69FF-B94E-8B34-482724652FC6}" type="slidenum">
              <a:rPr lang="en-US" smtClean="0"/>
              <a:t>‹#›</a:t>
            </a:fld>
            <a:endParaRPr lang="en-US"/>
          </a:p>
        </p:txBody>
      </p:sp>
    </p:spTree>
    <p:extLst>
      <p:ext uri="{BB962C8B-B14F-4D97-AF65-F5344CB8AC3E}">
        <p14:creationId xmlns:p14="http://schemas.microsoft.com/office/powerpoint/2010/main" val="553605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EB4C9E-53CC-8D4E-B675-E54E00BC6660}" type="datetimeFigureOut">
              <a:rPr lang="en-US" smtClean="0"/>
              <a:t>4/13/18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A77B3A-69FF-B94E-8B34-482724652FC6}" type="slidenum">
              <a:rPr lang="en-US" smtClean="0"/>
              <a:t>‹#›</a:t>
            </a:fld>
            <a:endParaRPr lang="en-US"/>
          </a:p>
        </p:txBody>
      </p:sp>
    </p:spTree>
    <p:extLst>
      <p:ext uri="{BB962C8B-B14F-4D97-AF65-F5344CB8AC3E}">
        <p14:creationId xmlns:p14="http://schemas.microsoft.com/office/powerpoint/2010/main" val="2596622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EB4C9E-53CC-8D4E-B675-E54E00BC6660}" type="datetimeFigureOut">
              <a:rPr lang="en-US" smtClean="0"/>
              <a:t>4/13/18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A77B3A-69FF-B94E-8B34-482724652FC6}" type="slidenum">
              <a:rPr lang="en-US" smtClean="0"/>
              <a:t>‹#›</a:t>
            </a:fld>
            <a:endParaRPr lang="en-US"/>
          </a:p>
        </p:txBody>
      </p:sp>
    </p:spTree>
    <p:extLst>
      <p:ext uri="{BB962C8B-B14F-4D97-AF65-F5344CB8AC3E}">
        <p14:creationId xmlns:p14="http://schemas.microsoft.com/office/powerpoint/2010/main" val="38658869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EB4C9E-53CC-8D4E-B675-E54E00BC6660}" type="datetimeFigureOut">
              <a:rPr lang="en-US" smtClean="0"/>
              <a:t>4/13/18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A77B3A-69FF-B94E-8B34-482724652FC6}" type="slidenum">
              <a:rPr lang="en-US" smtClean="0"/>
              <a:t>‹#›</a:t>
            </a:fld>
            <a:endParaRPr lang="en-US"/>
          </a:p>
        </p:txBody>
      </p:sp>
    </p:spTree>
    <p:extLst>
      <p:ext uri="{BB962C8B-B14F-4D97-AF65-F5344CB8AC3E}">
        <p14:creationId xmlns:p14="http://schemas.microsoft.com/office/powerpoint/2010/main" val="2559323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hyperlink" Target="http://www.floridatrend.com/article/6846/top-10-reasons-to-do-business-in-florida?page=1"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www.research.usf.edu/rf/sii/" TargetMode="External"/><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floridatrend.com/article/6846/top-10-reasons-to-do-business-in-florida?page=1" TargetMode="Externa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44763"/>
            <a:ext cx="7772400" cy="1470025"/>
          </a:xfrm>
        </p:spPr>
        <p:txBody>
          <a:bodyPr>
            <a:normAutofit fontScale="90000"/>
          </a:bodyPr>
          <a:lstStyle/>
          <a:p>
            <a:r>
              <a:rPr lang="en-US" dirty="0" smtClean="0"/>
              <a:t>Florida: Business Connections with the United States and the World</a:t>
            </a:r>
            <a:endParaRPr lang="en-US" dirty="0"/>
          </a:p>
        </p:txBody>
      </p:sp>
      <p:sp>
        <p:nvSpPr>
          <p:cNvPr id="3" name="Subtitle 2"/>
          <p:cNvSpPr>
            <a:spLocks noGrp="1"/>
          </p:cNvSpPr>
          <p:nvPr>
            <p:ph type="subTitle" idx="1"/>
          </p:nvPr>
        </p:nvSpPr>
        <p:spPr>
          <a:xfrm>
            <a:off x="1371600" y="4386263"/>
            <a:ext cx="6400800" cy="1752600"/>
          </a:xfrm>
        </p:spPr>
        <p:txBody>
          <a:bodyPr>
            <a:normAutofit fontScale="92500"/>
          </a:bodyPr>
          <a:lstStyle/>
          <a:p>
            <a:r>
              <a:rPr lang="en-US" dirty="0"/>
              <a:t>Explain Florida's role in the national and international economy and conditions that attract businesses to the state.</a:t>
            </a:r>
            <a:r>
              <a:rPr lang="en-US" dirty="0" smtClean="0">
                <a:effectLst/>
              </a:rPr>
              <a:t> </a:t>
            </a:r>
            <a:endParaRPr lang="en-US" dirty="0"/>
          </a:p>
        </p:txBody>
      </p:sp>
      <p:pic>
        <p:nvPicPr>
          <p:cNvPr id="4" name="Picture 3"/>
          <p:cNvPicPr/>
          <p:nvPr/>
        </p:nvPicPr>
        <p:blipFill>
          <a:blip r:embed="rId2"/>
          <a:stretch>
            <a:fillRect/>
          </a:stretch>
        </p:blipFill>
        <p:spPr>
          <a:xfrm>
            <a:off x="471487" y="294958"/>
            <a:ext cx="3486151" cy="2249805"/>
          </a:xfrm>
          <a:prstGeom prst="rect">
            <a:avLst/>
          </a:prstGeom>
        </p:spPr>
      </p:pic>
    </p:spTree>
    <p:extLst>
      <p:ext uri="{BB962C8B-B14F-4D97-AF65-F5344CB8AC3E}">
        <p14:creationId xmlns:p14="http://schemas.microsoft.com/office/powerpoint/2010/main" val="26883377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49" y="363038"/>
            <a:ext cx="4206033" cy="6494962"/>
          </a:xfrm>
        </p:spPr>
        <p:txBody>
          <a:bodyPr>
            <a:normAutofit/>
          </a:bodyPr>
          <a:lstStyle/>
          <a:p>
            <a:pPr marL="0" indent="0">
              <a:buNone/>
            </a:pPr>
            <a:r>
              <a:rPr lang="en-US" dirty="0" smtClean="0"/>
              <a:t>Florida has beautiful beaches, a great climate, and many fun and interesting places to visit.  But why else would someone move to Florida?  As it turns out, Florida offers many advantages to people who are looking for a job  or wanting to start a business.</a:t>
            </a:r>
            <a:endParaRPr lang="en-US" dirty="0"/>
          </a:p>
        </p:txBody>
      </p:sp>
      <p:pic>
        <p:nvPicPr>
          <p:cNvPr id="6" name="Picture 5"/>
          <p:cNvPicPr>
            <a:picLocks noChangeAspect="1"/>
          </p:cNvPicPr>
          <p:nvPr/>
        </p:nvPicPr>
        <p:blipFill>
          <a:blip r:embed="rId2"/>
          <a:stretch>
            <a:fillRect/>
          </a:stretch>
        </p:blipFill>
        <p:spPr>
          <a:xfrm>
            <a:off x="4354481" y="822285"/>
            <a:ext cx="4387471" cy="4445971"/>
          </a:xfrm>
          <a:prstGeom prst="rect">
            <a:avLst/>
          </a:prstGeom>
        </p:spPr>
      </p:pic>
      <p:sp>
        <p:nvSpPr>
          <p:cNvPr id="7" name="Rectangle 6"/>
          <p:cNvSpPr/>
          <p:nvPr/>
        </p:nvSpPr>
        <p:spPr>
          <a:xfrm>
            <a:off x="4354481" y="5736725"/>
            <a:ext cx="4572000" cy="923330"/>
          </a:xfrm>
          <a:prstGeom prst="rect">
            <a:avLst/>
          </a:prstGeom>
        </p:spPr>
        <p:txBody>
          <a:bodyPr>
            <a:spAutoFit/>
          </a:bodyPr>
          <a:lstStyle/>
          <a:p>
            <a:r>
              <a:rPr lang="en-US" dirty="0" smtClean="0">
                <a:hlinkClick r:id="rId3"/>
              </a:rPr>
              <a:t>http://www.floridatrend.com/article/6846/top-10-reasons-to-do-business-in-florida?page=1</a:t>
            </a:r>
            <a:r>
              <a:rPr lang="en-US" dirty="0" smtClean="0"/>
              <a:t> </a:t>
            </a:r>
            <a:endParaRPr lang="en-US" dirty="0"/>
          </a:p>
        </p:txBody>
      </p:sp>
    </p:spTree>
    <p:extLst>
      <p:ext uri="{BB962C8B-B14F-4D97-AF65-F5344CB8AC3E}">
        <p14:creationId xmlns:p14="http://schemas.microsoft.com/office/powerpoint/2010/main" val="4056418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27856"/>
            <a:ext cx="4177684" cy="6136322"/>
          </a:xfrm>
        </p:spPr>
        <p:txBody>
          <a:bodyPr>
            <a:normAutofit/>
          </a:bodyPr>
          <a:lstStyle/>
          <a:p>
            <a:pPr marL="0" indent="0">
              <a:buNone/>
            </a:pPr>
            <a:r>
              <a:rPr lang="en-US" dirty="0" smtClean="0"/>
              <a:t>Technology: Florida is one of the world’s top-ranked places in attracting technology-related businesses.  The state exports over 13 billion dollars in high-tech goods and services, and is one of the top states in awarding science and engineering doctorates.</a:t>
            </a:r>
          </a:p>
          <a:p>
            <a:pPr marL="0" indent="0">
              <a:buNone/>
            </a:pPr>
            <a:endParaRPr lang="en-US" dirty="0"/>
          </a:p>
        </p:txBody>
      </p:sp>
      <p:pic>
        <p:nvPicPr>
          <p:cNvPr id="5" name="Picture 4"/>
          <p:cNvPicPr>
            <a:picLocks noChangeAspect="1"/>
          </p:cNvPicPr>
          <p:nvPr/>
        </p:nvPicPr>
        <p:blipFill>
          <a:blip r:embed="rId2"/>
          <a:stretch>
            <a:fillRect/>
          </a:stretch>
        </p:blipFill>
        <p:spPr>
          <a:xfrm>
            <a:off x="5218655" y="889000"/>
            <a:ext cx="3556000" cy="2540000"/>
          </a:xfrm>
          <a:prstGeom prst="rect">
            <a:avLst/>
          </a:prstGeom>
        </p:spPr>
      </p:pic>
      <p:sp>
        <p:nvSpPr>
          <p:cNvPr id="6" name="Rectangle 5"/>
          <p:cNvSpPr/>
          <p:nvPr/>
        </p:nvSpPr>
        <p:spPr>
          <a:xfrm>
            <a:off x="5218655" y="3429000"/>
            <a:ext cx="3556000" cy="2862323"/>
          </a:xfrm>
          <a:prstGeom prst="rect">
            <a:avLst/>
          </a:prstGeom>
        </p:spPr>
        <p:txBody>
          <a:bodyPr wrap="square">
            <a:spAutoFit/>
          </a:bodyPr>
          <a:lstStyle/>
          <a:p>
            <a:r>
              <a:rPr lang="en-US" dirty="0" smtClean="0"/>
              <a:t>Chelsea </a:t>
            </a:r>
            <a:r>
              <a:rPr lang="en-US" dirty="0" err="1" smtClean="0"/>
              <a:t>Smartt</a:t>
            </a:r>
            <a:r>
              <a:rPr lang="en-US" dirty="0" smtClean="0"/>
              <a:t>, an assistant professor of entomology, studies disease-transmitting mosquitoes in a University of Florida laboratory. In 2007, public and private sector investments in research at 13 Florida universities rose by nearly $77 million to reach a total of more than $1.6 billion. [Photo courtesy of University of Florida]</a:t>
            </a:r>
            <a:endParaRPr lang="en-US" dirty="0"/>
          </a:p>
        </p:txBody>
      </p:sp>
    </p:spTree>
    <p:extLst>
      <p:ext uri="{BB962C8B-B14F-4D97-AF65-F5344CB8AC3E}">
        <p14:creationId xmlns:p14="http://schemas.microsoft.com/office/powerpoint/2010/main" val="33225675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6798" y="197945"/>
            <a:ext cx="4425098" cy="6858000"/>
          </a:xfrm>
        </p:spPr>
        <p:txBody>
          <a:bodyPr>
            <a:normAutofit fontScale="92500" lnSpcReduction="20000"/>
          </a:bodyPr>
          <a:lstStyle/>
          <a:p>
            <a:pPr marL="0" indent="0">
              <a:buNone/>
            </a:pPr>
            <a:r>
              <a:rPr lang="en-US" dirty="0" smtClean="0"/>
              <a:t>Entrepreneurs:  Florida is considered to be efficient and effective in helping entrepreneurs start new businesses.  Florida’s universities provide on-site training to help students successfully start and grow their businesses, and </a:t>
            </a:r>
            <a:r>
              <a:rPr lang="en-US" dirty="0"/>
              <a:t>Florida Institute for Commercialization of Public </a:t>
            </a:r>
            <a:r>
              <a:rPr lang="en-US" dirty="0" smtClean="0"/>
              <a:t>Research</a:t>
            </a:r>
            <a:r>
              <a:rPr lang="en-US" dirty="0"/>
              <a:t> </a:t>
            </a:r>
            <a:r>
              <a:rPr lang="en-US" dirty="0" smtClean="0"/>
              <a:t>helps future entrepreneurs find good investment </a:t>
            </a:r>
            <a:r>
              <a:rPr lang="en-US" dirty="0"/>
              <a:t> </a:t>
            </a:r>
            <a:r>
              <a:rPr lang="en-US" dirty="0" smtClean="0"/>
              <a:t>opportunities and financial support in business-building.</a:t>
            </a:r>
            <a:endParaRPr lang="en-US" dirty="0"/>
          </a:p>
          <a:p>
            <a:pPr marL="0" indent="0">
              <a:buNone/>
            </a:pPr>
            <a:r>
              <a:rPr lang="en-US" dirty="0" smtClean="0"/>
              <a:t> </a:t>
            </a:r>
            <a:endParaRPr lang="en-US" dirty="0"/>
          </a:p>
        </p:txBody>
      </p:sp>
      <p:pic>
        <p:nvPicPr>
          <p:cNvPr id="4" name="Picture 3"/>
          <p:cNvPicPr>
            <a:picLocks noChangeAspect="1"/>
          </p:cNvPicPr>
          <p:nvPr/>
        </p:nvPicPr>
        <p:blipFill>
          <a:blip r:embed="rId2"/>
          <a:stretch>
            <a:fillRect/>
          </a:stretch>
        </p:blipFill>
        <p:spPr>
          <a:xfrm>
            <a:off x="4849222" y="4843496"/>
            <a:ext cx="4047326" cy="929926"/>
          </a:xfrm>
          <a:prstGeom prst="rect">
            <a:avLst/>
          </a:prstGeom>
        </p:spPr>
      </p:pic>
      <p:sp>
        <p:nvSpPr>
          <p:cNvPr id="5" name="Rectangle 4"/>
          <p:cNvSpPr/>
          <p:nvPr/>
        </p:nvSpPr>
        <p:spPr>
          <a:xfrm>
            <a:off x="5162613" y="2766493"/>
            <a:ext cx="3678733" cy="369332"/>
          </a:xfrm>
          <a:prstGeom prst="rect">
            <a:avLst/>
          </a:prstGeom>
        </p:spPr>
        <p:txBody>
          <a:bodyPr wrap="square">
            <a:spAutoFit/>
          </a:bodyPr>
          <a:lstStyle/>
          <a:p>
            <a:r>
              <a:rPr lang="en-US" dirty="0" smtClean="0">
                <a:hlinkClick r:id="rId3"/>
              </a:rPr>
              <a:t>http://www.research.usf.edu/rf/sii/</a:t>
            </a:r>
            <a:r>
              <a:rPr lang="en-US" dirty="0" smtClean="0"/>
              <a:t> </a:t>
            </a:r>
            <a:endParaRPr lang="en-US" dirty="0"/>
          </a:p>
        </p:txBody>
      </p:sp>
      <p:pic>
        <p:nvPicPr>
          <p:cNvPr id="8" name="Picture 7"/>
          <p:cNvPicPr>
            <a:picLocks noChangeAspect="1"/>
          </p:cNvPicPr>
          <p:nvPr/>
        </p:nvPicPr>
        <p:blipFill>
          <a:blip r:embed="rId4"/>
          <a:stretch>
            <a:fillRect/>
          </a:stretch>
        </p:blipFill>
        <p:spPr>
          <a:xfrm>
            <a:off x="4589525" y="966472"/>
            <a:ext cx="4554475" cy="1771780"/>
          </a:xfrm>
          <a:prstGeom prst="rect">
            <a:avLst/>
          </a:prstGeom>
        </p:spPr>
      </p:pic>
    </p:spTree>
    <p:extLst>
      <p:ext uri="{BB962C8B-B14F-4D97-AF65-F5344CB8AC3E}">
        <p14:creationId xmlns:p14="http://schemas.microsoft.com/office/powerpoint/2010/main" val="3037744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338" y="0"/>
            <a:ext cx="4804466" cy="6858000"/>
          </a:xfrm>
        </p:spPr>
        <p:txBody>
          <a:bodyPr>
            <a:normAutofit fontScale="92500"/>
          </a:bodyPr>
          <a:lstStyle/>
          <a:p>
            <a:pPr marL="0" indent="0">
              <a:buNone/>
            </a:pPr>
            <a:r>
              <a:rPr lang="en-US" dirty="0" smtClean="0"/>
              <a:t>Global Connectivity:  Florida has 19 major airports, 14 deep-water shipping ports, interstate highways and railway networks, and is home to Kennedy Space Center. </a:t>
            </a:r>
            <a:r>
              <a:rPr lang="en-US" dirty="0"/>
              <a:t>Enterprise </a:t>
            </a:r>
            <a:r>
              <a:rPr lang="en-US" dirty="0" smtClean="0"/>
              <a:t>Florida the official economic development organization for the state, helps businesses relocate to Florida </a:t>
            </a:r>
            <a:r>
              <a:rPr lang="en-US" dirty="0"/>
              <a:t>from overseas </a:t>
            </a:r>
            <a:r>
              <a:rPr lang="en-US" dirty="0" smtClean="0"/>
              <a:t>and </a:t>
            </a:r>
            <a:r>
              <a:rPr lang="en-US" dirty="0"/>
              <a:t>Florida-based businesses looking to expand internationally.</a:t>
            </a:r>
          </a:p>
          <a:p>
            <a:pPr marL="0" indent="0">
              <a:buNone/>
            </a:pPr>
            <a:endParaRPr lang="en-US" dirty="0"/>
          </a:p>
        </p:txBody>
      </p:sp>
      <p:pic>
        <p:nvPicPr>
          <p:cNvPr id="7" name="Picture 6"/>
          <p:cNvPicPr>
            <a:picLocks noChangeAspect="1"/>
          </p:cNvPicPr>
          <p:nvPr/>
        </p:nvPicPr>
        <p:blipFill>
          <a:blip r:embed="rId2"/>
          <a:stretch>
            <a:fillRect/>
          </a:stretch>
        </p:blipFill>
        <p:spPr>
          <a:xfrm>
            <a:off x="6020401" y="0"/>
            <a:ext cx="3123599" cy="1757025"/>
          </a:xfrm>
          <a:prstGeom prst="rect">
            <a:avLst/>
          </a:prstGeom>
        </p:spPr>
      </p:pic>
      <p:sp>
        <p:nvSpPr>
          <p:cNvPr id="8" name="TextBox 7"/>
          <p:cNvSpPr txBox="1"/>
          <p:nvPr/>
        </p:nvSpPr>
        <p:spPr>
          <a:xfrm>
            <a:off x="6202169" y="1851129"/>
            <a:ext cx="2941831" cy="369332"/>
          </a:xfrm>
          <a:prstGeom prst="rect">
            <a:avLst/>
          </a:prstGeom>
          <a:noFill/>
        </p:spPr>
        <p:txBody>
          <a:bodyPr wrap="none" rtlCol="0">
            <a:spAutoFit/>
          </a:bodyPr>
          <a:lstStyle/>
          <a:p>
            <a:r>
              <a:rPr lang="en-US" dirty="0" smtClean="0"/>
              <a:t>Orlando International Airport</a:t>
            </a:r>
            <a:endParaRPr lang="en-US" dirty="0"/>
          </a:p>
        </p:txBody>
      </p:sp>
      <p:pic>
        <p:nvPicPr>
          <p:cNvPr id="9" name="Picture 8"/>
          <p:cNvPicPr>
            <a:picLocks noChangeAspect="1"/>
          </p:cNvPicPr>
          <p:nvPr/>
        </p:nvPicPr>
        <p:blipFill>
          <a:blip r:embed="rId3"/>
          <a:stretch>
            <a:fillRect/>
          </a:stretch>
        </p:blipFill>
        <p:spPr>
          <a:xfrm>
            <a:off x="5053690" y="2342360"/>
            <a:ext cx="3282092" cy="2129400"/>
          </a:xfrm>
          <a:prstGeom prst="rect">
            <a:avLst/>
          </a:prstGeom>
        </p:spPr>
      </p:pic>
      <p:sp>
        <p:nvSpPr>
          <p:cNvPr id="10" name="TextBox 9"/>
          <p:cNvSpPr txBox="1"/>
          <p:nvPr/>
        </p:nvSpPr>
        <p:spPr>
          <a:xfrm>
            <a:off x="4309282" y="4516533"/>
            <a:ext cx="2815231" cy="369332"/>
          </a:xfrm>
          <a:prstGeom prst="rect">
            <a:avLst/>
          </a:prstGeom>
          <a:noFill/>
        </p:spPr>
        <p:txBody>
          <a:bodyPr wrap="none" rtlCol="0">
            <a:spAutoFit/>
          </a:bodyPr>
          <a:lstStyle/>
          <a:p>
            <a:r>
              <a:rPr lang="en-US" dirty="0" smtClean="0"/>
              <a:t>Tampa International Airport</a:t>
            </a:r>
            <a:endParaRPr lang="en-US" dirty="0"/>
          </a:p>
        </p:txBody>
      </p:sp>
      <p:pic>
        <p:nvPicPr>
          <p:cNvPr id="11" name="Picture 10"/>
          <p:cNvPicPr>
            <a:picLocks noChangeAspect="1"/>
          </p:cNvPicPr>
          <p:nvPr/>
        </p:nvPicPr>
        <p:blipFill>
          <a:blip r:embed="rId4"/>
          <a:stretch>
            <a:fillRect/>
          </a:stretch>
        </p:blipFill>
        <p:spPr>
          <a:xfrm>
            <a:off x="5575057" y="4880345"/>
            <a:ext cx="3549892" cy="1977655"/>
          </a:xfrm>
          <a:prstGeom prst="rect">
            <a:avLst/>
          </a:prstGeom>
        </p:spPr>
      </p:pic>
      <p:sp>
        <p:nvSpPr>
          <p:cNvPr id="12" name="TextBox 11"/>
          <p:cNvSpPr txBox="1"/>
          <p:nvPr/>
        </p:nvSpPr>
        <p:spPr>
          <a:xfrm>
            <a:off x="3702947" y="6268996"/>
            <a:ext cx="1519279" cy="369332"/>
          </a:xfrm>
          <a:prstGeom prst="rect">
            <a:avLst/>
          </a:prstGeom>
          <a:noFill/>
        </p:spPr>
        <p:txBody>
          <a:bodyPr wrap="none" rtlCol="0">
            <a:spAutoFit/>
          </a:bodyPr>
          <a:lstStyle/>
          <a:p>
            <a:r>
              <a:rPr lang="en-US" dirty="0" smtClean="0"/>
              <a:t>Port of Tampa</a:t>
            </a:r>
            <a:endParaRPr lang="en-US" dirty="0"/>
          </a:p>
        </p:txBody>
      </p:sp>
    </p:spTree>
    <p:extLst>
      <p:ext uri="{BB962C8B-B14F-4D97-AF65-F5344CB8AC3E}">
        <p14:creationId xmlns:p14="http://schemas.microsoft.com/office/powerpoint/2010/main" val="23833790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315" y="379396"/>
            <a:ext cx="4639523" cy="6334268"/>
          </a:xfrm>
        </p:spPr>
        <p:txBody>
          <a:bodyPr>
            <a:normAutofit lnSpcReduction="10000"/>
          </a:bodyPr>
          <a:lstStyle/>
          <a:p>
            <a:pPr marL="0" indent="0">
              <a:buNone/>
            </a:pPr>
            <a:r>
              <a:rPr lang="en-US" dirty="0" smtClean="0"/>
              <a:t>Workforce Talent: </a:t>
            </a:r>
            <a:r>
              <a:rPr lang="en-US" dirty="0"/>
              <a:t>Florida was named the No. 1 state for workforce in CNBC’s 2008 “America’s Top States for Business” </a:t>
            </a:r>
            <a:r>
              <a:rPr lang="en-US" dirty="0" smtClean="0"/>
              <a:t>study.  </a:t>
            </a:r>
            <a:r>
              <a:rPr lang="en-US" dirty="0"/>
              <a:t>N</a:t>
            </a:r>
            <a:r>
              <a:rPr lang="en-US" dirty="0" smtClean="0"/>
              <a:t>o resident lives more than 50 miles from a college or university, and the state offers training programs and industry certifications starting in high school to help provide a well-trained, employable workforce.</a:t>
            </a:r>
            <a:endParaRPr lang="en-US" dirty="0"/>
          </a:p>
        </p:txBody>
      </p:sp>
      <p:pic>
        <p:nvPicPr>
          <p:cNvPr id="4" name="Picture 3"/>
          <p:cNvPicPr>
            <a:picLocks noChangeAspect="1"/>
          </p:cNvPicPr>
          <p:nvPr/>
        </p:nvPicPr>
        <p:blipFill>
          <a:blip r:embed="rId2"/>
          <a:stretch>
            <a:fillRect/>
          </a:stretch>
        </p:blipFill>
        <p:spPr>
          <a:xfrm>
            <a:off x="6993562" y="1"/>
            <a:ext cx="2150438" cy="2150438"/>
          </a:xfrm>
          <a:prstGeom prst="rect">
            <a:avLst/>
          </a:prstGeom>
        </p:spPr>
      </p:pic>
      <p:pic>
        <p:nvPicPr>
          <p:cNvPr id="5" name="Picture 4"/>
          <p:cNvPicPr>
            <a:picLocks noChangeAspect="1"/>
          </p:cNvPicPr>
          <p:nvPr/>
        </p:nvPicPr>
        <p:blipFill>
          <a:blip r:embed="rId3"/>
          <a:stretch>
            <a:fillRect/>
          </a:stretch>
        </p:blipFill>
        <p:spPr>
          <a:xfrm>
            <a:off x="4571275" y="1193701"/>
            <a:ext cx="2260042" cy="2260042"/>
          </a:xfrm>
          <a:prstGeom prst="rect">
            <a:avLst/>
          </a:prstGeom>
        </p:spPr>
      </p:pic>
      <p:pic>
        <p:nvPicPr>
          <p:cNvPr id="6" name="Picture 5"/>
          <p:cNvPicPr>
            <a:picLocks noChangeAspect="1"/>
          </p:cNvPicPr>
          <p:nvPr/>
        </p:nvPicPr>
        <p:blipFill>
          <a:blip r:embed="rId4"/>
          <a:stretch>
            <a:fillRect/>
          </a:stretch>
        </p:blipFill>
        <p:spPr>
          <a:xfrm>
            <a:off x="6831317" y="2301918"/>
            <a:ext cx="2312683" cy="2303649"/>
          </a:xfrm>
          <a:prstGeom prst="rect">
            <a:avLst/>
          </a:prstGeom>
        </p:spPr>
      </p:pic>
      <p:pic>
        <p:nvPicPr>
          <p:cNvPr id="8" name="Picture 7"/>
          <p:cNvPicPr>
            <a:picLocks noChangeAspect="1"/>
          </p:cNvPicPr>
          <p:nvPr/>
        </p:nvPicPr>
        <p:blipFill>
          <a:blip r:embed="rId5"/>
          <a:stretch>
            <a:fillRect/>
          </a:stretch>
        </p:blipFill>
        <p:spPr>
          <a:xfrm>
            <a:off x="6993562" y="4605567"/>
            <a:ext cx="2097015" cy="2252433"/>
          </a:xfrm>
          <a:prstGeom prst="rect">
            <a:avLst/>
          </a:prstGeom>
        </p:spPr>
      </p:pic>
      <p:pic>
        <p:nvPicPr>
          <p:cNvPr id="9" name="Picture 8"/>
          <p:cNvPicPr>
            <a:picLocks noChangeAspect="1"/>
          </p:cNvPicPr>
          <p:nvPr/>
        </p:nvPicPr>
        <p:blipFill>
          <a:blip r:embed="rId6"/>
          <a:stretch>
            <a:fillRect/>
          </a:stretch>
        </p:blipFill>
        <p:spPr>
          <a:xfrm>
            <a:off x="4365209" y="4281434"/>
            <a:ext cx="2628353" cy="912193"/>
          </a:xfrm>
          <a:prstGeom prst="rect">
            <a:avLst/>
          </a:prstGeom>
        </p:spPr>
      </p:pic>
    </p:spTree>
    <p:extLst>
      <p:ext uri="{BB962C8B-B14F-4D97-AF65-F5344CB8AC3E}">
        <p14:creationId xmlns:p14="http://schemas.microsoft.com/office/powerpoint/2010/main" val="28415881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2941" y="88086"/>
            <a:ext cx="8656548" cy="4525963"/>
          </a:xfrm>
        </p:spPr>
        <p:txBody>
          <a:bodyPr/>
          <a:lstStyle/>
          <a:p>
            <a:pPr marL="0" indent="0">
              <a:buNone/>
            </a:pPr>
            <a:r>
              <a:rPr lang="en-US" dirty="0" smtClean="0"/>
              <a:t>These are just a few reasons why Florida is important to the national and international economy.  Learn more about it at:</a:t>
            </a:r>
          </a:p>
          <a:p>
            <a:pPr marL="0" indent="0">
              <a:buNone/>
            </a:pPr>
            <a:endParaRPr lang="en-US" dirty="0"/>
          </a:p>
        </p:txBody>
      </p:sp>
      <p:sp>
        <p:nvSpPr>
          <p:cNvPr id="4" name="Rectangle 3"/>
          <p:cNvSpPr/>
          <p:nvPr/>
        </p:nvSpPr>
        <p:spPr>
          <a:xfrm>
            <a:off x="3975988" y="1725952"/>
            <a:ext cx="4983501" cy="646331"/>
          </a:xfrm>
          <a:prstGeom prst="rect">
            <a:avLst/>
          </a:prstGeom>
        </p:spPr>
        <p:txBody>
          <a:bodyPr wrap="square">
            <a:spAutoFit/>
          </a:bodyPr>
          <a:lstStyle/>
          <a:p>
            <a:r>
              <a:rPr lang="en-US" dirty="0" smtClean="0">
                <a:hlinkClick r:id="rId2"/>
              </a:rPr>
              <a:t>http://www.floridatrend.com/article/6846/top-10-reasons-to-do-business-in-florida?page=1</a:t>
            </a:r>
            <a:r>
              <a:rPr lang="en-US" dirty="0" smtClean="0"/>
              <a:t> </a:t>
            </a:r>
            <a:endParaRPr lang="en-US" dirty="0"/>
          </a:p>
        </p:txBody>
      </p:sp>
      <p:pic>
        <p:nvPicPr>
          <p:cNvPr id="5" name="Picture 4"/>
          <p:cNvPicPr>
            <a:picLocks noChangeAspect="1"/>
          </p:cNvPicPr>
          <p:nvPr/>
        </p:nvPicPr>
        <p:blipFill>
          <a:blip r:embed="rId3"/>
          <a:stretch>
            <a:fillRect/>
          </a:stretch>
        </p:blipFill>
        <p:spPr>
          <a:xfrm>
            <a:off x="1282987" y="2691937"/>
            <a:ext cx="6144636" cy="4166063"/>
          </a:xfrm>
          <a:prstGeom prst="rect">
            <a:avLst/>
          </a:prstGeom>
        </p:spPr>
      </p:pic>
    </p:spTree>
    <p:extLst>
      <p:ext uri="{BB962C8B-B14F-4D97-AF65-F5344CB8AC3E}">
        <p14:creationId xmlns:p14="http://schemas.microsoft.com/office/powerpoint/2010/main" val="37508437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179</TotalTime>
  <Words>382</Words>
  <Application>Microsoft Macintosh PowerPoint</Application>
  <PresentationFormat>On-screen Show (4:3)</PresentationFormat>
  <Paragraphs>16</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Calibri</vt:lpstr>
      <vt:lpstr>Arial</vt:lpstr>
      <vt:lpstr>Office Theme</vt:lpstr>
      <vt:lpstr>Florida: Business Connections with the United States and the World</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South Florida</Company>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Florida: Business Connections with the United States and the World</dc:title>
  <dc:creator>Information Technology</dc:creator>
  <cp:lastModifiedBy>Moser, Sharon</cp:lastModifiedBy>
  <cp:revision>12</cp:revision>
  <dcterms:created xsi:type="dcterms:W3CDTF">2017-09-14T14:39:55Z</dcterms:created>
  <dcterms:modified xsi:type="dcterms:W3CDTF">2018-04-13T14:53:54Z</dcterms:modified>
</cp:coreProperties>
</file>