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7"/>
  </p:notesMasterIdLst>
  <p:sldIdLst>
    <p:sldId id="340" r:id="rId2"/>
    <p:sldId id="284" r:id="rId3"/>
    <p:sldId id="285" r:id="rId4"/>
    <p:sldId id="272" r:id="rId5"/>
    <p:sldId id="306" r:id="rId6"/>
    <p:sldId id="307" r:id="rId7"/>
    <p:sldId id="308" r:id="rId8"/>
    <p:sldId id="330" r:id="rId9"/>
    <p:sldId id="309" r:id="rId10"/>
    <p:sldId id="310" r:id="rId11"/>
    <p:sldId id="311" r:id="rId12"/>
    <p:sldId id="317" r:id="rId13"/>
    <p:sldId id="313" r:id="rId14"/>
    <p:sldId id="314" r:id="rId15"/>
    <p:sldId id="315" r:id="rId16"/>
    <p:sldId id="341" r:id="rId17"/>
    <p:sldId id="342" r:id="rId18"/>
    <p:sldId id="343" r:id="rId19"/>
    <p:sldId id="344" r:id="rId20"/>
    <p:sldId id="346" r:id="rId21"/>
    <p:sldId id="347" r:id="rId22"/>
    <p:sldId id="316" r:id="rId23"/>
    <p:sldId id="257" r:id="rId24"/>
    <p:sldId id="289" r:id="rId25"/>
    <p:sldId id="259" r:id="rId26"/>
    <p:sldId id="260" r:id="rId27"/>
    <p:sldId id="328" r:id="rId28"/>
    <p:sldId id="329" r:id="rId29"/>
    <p:sldId id="282" r:id="rId30"/>
    <p:sldId id="268" r:id="rId31"/>
    <p:sldId id="283" r:id="rId32"/>
    <p:sldId id="258" r:id="rId33"/>
    <p:sldId id="331" r:id="rId34"/>
    <p:sldId id="332" r:id="rId35"/>
    <p:sldId id="333" r:id="rId36"/>
    <p:sldId id="267" r:id="rId37"/>
    <p:sldId id="297" r:id="rId38"/>
    <p:sldId id="273" r:id="rId39"/>
    <p:sldId id="299" r:id="rId40"/>
    <p:sldId id="301" r:id="rId41"/>
    <p:sldId id="304" r:id="rId42"/>
    <p:sldId id="300" r:id="rId43"/>
    <p:sldId id="322" r:id="rId44"/>
    <p:sldId id="323" r:id="rId45"/>
    <p:sldId id="324" r:id="rId46"/>
    <p:sldId id="321" r:id="rId47"/>
    <p:sldId id="326" r:id="rId48"/>
    <p:sldId id="327" r:id="rId49"/>
    <p:sldId id="334" r:id="rId50"/>
    <p:sldId id="335" r:id="rId51"/>
    <p:sldId id="336" r:id="rId52"/>
    <p:sldId id="337" r:id="rId53"/>
    <p:sldId id="338" r:id="rId54"/>
    <p:sldId id="339" r:id="rId55"/>
    <p:sldId id="325"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33"/>
    <p:restoredTop sz="92857"/>
  </p:normalViewPr>
  <p:slideViewPr>
    <p:cSldViewPr snapToGrid="0" snapToObjects="1">
      <p:cViewPr varScale="1">
        <p:scale>
          <a:sx n="49" d="100"/>
          <a:sy n="49" d="100"/>
        </p:scale>
        <p:origin x="192" y="768"/>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6F09AF-4A1C-AA45-817B-AD962AAA585E}" type="datetimeFigureOut">
              <a:rPr lang="en-US" smtClean="0"/>
              <a:t>9/24/2019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7CFC53-9758-4645-8BE4-2F3F13AAA355}" type="slidenum">
              <a:rPr lang="en-US" smtClean="0"/>
              <a:t>‹#›</a:t>
            </a:fld>
            <a:endParaRPr lang="en-US"/>
          </a:p>
        </p:txBody>
      </p:sp>
    </p:spTree>
    <p:extLst>
      <p:ext uri="{BB962C8B-B14F-4D97-AF65-F5344CB8AC3E}">
        <p14:creationId xmlns:p14="http://schemas.microsoft.com/office/powerpoint/2010/main" val="15714327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graphic organizer for video</a:t>
            </a:r>
          </a:p>
        </p:txBody>
      </p:sp>
      <p:sp>
        <p:nvSpPr>
          <p:cNvPr id="4" name="Slide Number Placeholder 3"/>
          <p:cNvSpPr>
            <a:spLocks noGrp="1"/>
          </p:cNvSpPr>
          <p:nvPr>
            <p:ph type="sldNum" sz="quarter" idx="10"/>
          </p:nvPr>
        </p:nvSpPr>
        <p:spPr/>
        <p:txBody>
          <a:bodyPr/>
          <a:lstStyle/>
          <a:p>
            <a:fld id="{FC28113D-8BDB-B243-A5A5-D199B3342987}" type="slidenum">
              <a:rPr lang="en-US" smtClean="0"/>
              <a:t>28</a:t>
            </a:fld>
            <a:endParaRPr lang="en-US"/>
          </a:p>
        </p:txBody>
      </p:sp>
    </p:spTree>
    <p:extLst>
      <p:ext uri="{BB962C8B-B14F-4D97-AF65-F5344CB8AC3E}">
        <p14:creationId xmlns:p14="http://schemas.microsoft.com/office/powerpoint/2010/main" val="1561636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7CFC53-9758-4645-8BE4-2F3F13AAA355}" type="slidenum">
              <a:rPr lang="en-US" smtClean="0"/>
              <a:t>29</a:t>
            </a:fld>
            <a:endParaRPr lang="en-US"/>
          </a:p>
        </p:txBody>
      </p:sp>
    </p:spTree>
    <p:extLst>
      <p:ext uri="{BB962C8B-B14F-4D97-AF65-F5344CB8AC3E}">
        <p14:creationId xmlns:p14="http://schemas.microsoft.com/office/powerpoint/2010/main" val="1841535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Daily Specials cards from a 1950s diner.</a:t>
            </a:r>
          </a:p>
        </p:txBody>
      </p:sp>
      <p:sp>
        <p:nvSpPr>
          <p:cNvPr id="4" name="Slide Number Placeholder 3"/>
          <p:cNvSpPr>
            <a:spLocks noGrp="1"/>
          </p:cNvSpPr>
          <p:nvPr>
            <p:ph type="sldNum" sz="quarter" idx="10"/>
          </p:nvPr>
        </p:nvSpPr>
        <p:spPr/>
        <p:txBody>
          <a:bodyPr/>
          <a:lstStyle/>
          <a:p>
            <a:fld id="{5E7CFC53-9758-4645-8BE4-2F3F13AAA355}" type="slidenum">
              <a:rPr lang="en-US" smtClean="0"/>
              <a:t>33</a:t>
            </a:fld>
            <a:endParaRPr lang="en-US"/>
          </a:p>
        </p:txBody>
      </p:sp>
    </p:spTree>
    <p:extLst>
      <p:ext uri="{BB962C8B-B14F-4D97-AF65-F5344CB8AC3E}">
        <p14:creationId xmlns:p14="http://schemas.microsoft.com/office/powerpoint/2010/main" val="981237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Menu</a:t>
            </a:r>
            <a:r>
              <a:rPr lang="en-US" baseline="0" dirty="0"/>
              <a:t> from Cracker Barrel; </a:t>
            </a:r>
            <a:r>
              <a:rPr lang="en-US" dirty="0"/>
              <a:t>Daily Specials cards from a 1950s diner.</a:t>
            </a:r>
          </a:p>
          <a:p>
            <a:endParaRPr lang="en-US" dirty="0"/>
          </a:p>
        </p:txBody>
      </p:sp>
      <p:sp>
        <p:nvSpPr>
          <p:cNvPr id="4" name="Slide Number Placeholder 3"/>
          <p:cNvSpPr>
            <a:spLocks noGrp="1"/>
          </p:cNvSpPr>
          <p:nvPr>
            <p:ph type="sldNum" sz="quarter" idx="10"/>
          </p:nvPr>
        </p:nvSpPr>
        <p:spPr/>
        <p:txBody>
          <a:bodyPr/>
          <a:lstStyle/>
          <a:p>
            <a:fld id="{5E7CFC53-9758-4645-8BE4-2F3F13AAA355}" type="slidenum">
              <a:rPr lang="en-US" smtClean="0"/>
              <a:t>34</a:t>
            </a:fld>
            <a:endParaRPr lang="en-US"/>
          </a:p>
        </p:txBody>
      </p:sp>
    </p:spTree>
    <p:extLst>
      <p:ext uri="{BB962C8B-B14F-4D97-AF65-F5344CB8AC3E}">
        <p14:creationId xmlns:p14="http://schemas.microsoft.com/office/powerpoint/2010/main" val="9423842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9C0F6FD-19B3-4746-8349-C32ADE7707CA}" type="datetimeFigureOut">
              <a:rPr lang="en-US" smtClean="0"/>
              <a:t>9/24/2019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92828D-0EA3-2049-B76A-835FB904384E}" type="slidenum">
              <a:rPr lang="en-US" smtClean="0"/>
              <a:t>‹#›</a:t>
            </a:fld>
            <a:endParaRPr lang="en-US"/>
          </a:p>
        </p:txBody>
      </p:sp>
    </p:spTree>
    <p:extLst>
      <p:ext uri="{BB962C8B-B14F-4D97-AF65-F5344CB8AC3E}">
        <p14:creationId xmlns:p14="http://schemas.microsoft.com/office/powerpoint/2010/main" val="1845988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C0F6FD-19B3-4746-8349-C32ADE7707CA}" type="datetimeFigureOut">
              <a:rPr lang="en-US" smtClean="0"/>
              <a:t>9/24/2019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92828D-0EA3-2049-B76A-835FB904384E}" type="slidenum">
              <a:rPr lang="en-US" smtClean="0"/>
              <a:t>‹#›</a:t>
            </a:fld>
            <a:endParaRPr lang="en-US"/>
          </a:p>
        </p:txBody>
      </p:sp>
    </p:spTree>
    <p:extLst>
      <p:ext uri="{BB962C8B-B14F-4D97-AF65-F5344CB8AC3E}">
        <p14:creationId xmlns:p14="http://schemas.microsoft.com/office/powerpoint/2010/main" val="21474115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C0F6FD-19B3-4746-8349-C32ADE7707CA}" type="datetimeFigureOut">
              <a:rPr lang="en-US" smtClean="0"/>
              <a:t>9/24/2019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92828D-0EA3-2049-B76A-835FB904384E}" type="slidenum">
              <a:rPr lang="en-US" smtClean="0"/>
              <a:t>‹#›</a:t>
            </a:fld>
            <a:endParaRPr lang="en-US"/>
          </a:p>
        </p:txBody>
      </p:sp>
    </p:spTree>
    <p:extLst>
      <p:ext uri="{BB962C8B-B14F-4D97-AF65-F5344CB8AC3E}">
        <p14:creationId xmlns:p14="http://schemas.microsoft.com/office/powerpoint/2010/main" val="935547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C0F6FD-19B3-4746-8349-C32ADE7707CA}" type="datetimeFigureOut">
              <a:rPr lang="en-US" smtClean="0"/>
              <a:t>9/24/2019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92828D-0EA3-2049-B76A-835FB904384E}" type="slidenum">
              <a:rPr lang="en-US" smtClean="0"/>
              <a:t>‹#›</a:t>
            </a:fld>
            <a:endParaRPr lang="en-US"/>
          </a:p>
        </p:txBody>
      </p:sp>
    </p:spTree>
    <p:extLst>
      <p:ext uri="{BB962C8B-B14F-4D97-AF65-F5344CB8AC3E}">
        <p14:creationId xmlns:p14="http://schemas.microsoft.com/office/powerpoint/2010/main" val="140594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C0F6FD-19B3-4746-8349-C32ADE7707CA}" type="datetimeFigureOut">
              <a:rPr lang="en-US" smtClean="0"/>
              <a:t>9/24/2019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92828D-0EA3-2049-B76A-835FB904384E}" type="slidenum">
              <a:rPr lang="en-US" smtClean="0"/>
              <a:t>‹#›</a:t>
            </a:fld>
            <a:endParaRPr lang="en-US"/>
          </a:p>
        </p:txBody>
      </p:sp>
    </p:spTree>
    <p:extLst>
      <p:ext uri="{BB962C8B-B14F-4D97-AF65-F5344CB8AC3E}">
        <p14:creationId xmlns:p14="http://schemas.microsoft.com/office/powerpoint/2010/main" val="572193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C0F6FD-19B3-4746-8349-C32ADE7707CA}" type="datetimeFigureOut">
              <a:rPr lang="en-US" smtClean="0"/>
              <a:t>9/24/2019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92828D-0EA3-2049-B76A-835FB904384E}" type="slidenum">
              <a:rPr lang="en-US" smtClean="0"/>
              <a:t>‹#›</a:t>
            </a:fld>
            <a:endParaRPr lang="en-US"/>
          </a:p>
        </p:txBody>
      </p:sp>
    </p:spTree>
    <p:extLst>
      <p:ext uri="{BB962C8B-B14F-4D97-AF65-F5344CB8AC3E}">
        <p14:creationId xmlns:p14="http://schemas.microsoft.com/office/powerpoint/2010/main" val="419878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9C0F6FD-19B3-4746-8349-C32ADE7707CA}" type="datetimeFigureOut">
              <a:rPr lang="en-US" smtClean="0"/>
              <a:t>9/24/2019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92828D-0EA3-2049-B76A-835FB904384E}" type="slidenum">
              <a:rPr lang="en-US" smtClean="0"/>
              <a:t>‹#›</a:t>
            </a:fld>
            <a:endParaRPr lang="en-US"/>
          </a:p>
        </p:txBody>
      </p:sp>
    </p:spTree>
    <p:extLst>
      <p:ext uri="{BB962C8B-B14F-4D97-AF65-F5344CB8AC3E}">
        <p14:creationId xmlns:p14="http://schemas.microsoft.com/office/powerpoint/2010/main" val="274383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9C0F6FD-19B3-4746-8349-C32ADE7707CA}" type="datetimeFigureOut">
              <a:rPr lang="en-US" smtClean="0"/>
              <a:t>9/24/2019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92828D-0EA3-2049-B76A-835FB904384E}" type="slidenum">
              <a:rPr lang="en-US" smtClean="0"/>
              <a:t>‹#›</a:t>
            </a:fld>
            <a:endParaRPr lang="en-US"/>
          </a:p>
        </p:txBody>
      </p:sp>
    </p:spTree>
    <p:extLst>
      <p:ext uri="{BB962C8B-B14F-4D97-AF65-F5344CB8AC3E}">
        <p14:creationId xmlns:p14="http://schemas.microsoft.com/office/powerpoint/2010/main" val="908766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C0F6FD-19B3-4746-8349-C32ADE7707CA}" type="datetimeFigureOut">
              <a:rPr lang="en-US" smtClean="0"/>
              <a:t>9/24/2019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92828D-0EA3-2049-B76A-835FB904384E}" type="slidenum">
              <a:rPr lang="en-US" smtClean="0"/>
              <a:t>‹#›</a:t>
            </a:fld>
            <a:endParaRPr lang="en-US"/>
          </a:p>
        </p:txBody>
      </p:sp>
    </p:spTree>
    <p:extLst>
      <p:ext uri="{BB962C8B-B14F-4D97-AF65-F5344CB8AC3E}">
        <p14:creationId xmlns:p14="http://schemas.microsoft.com/office/powerpoint/2010/main" val="7355235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9C0F6FD-19B3-4746-8349-C32ADE7707CA}" type="datetimeFigureOut">
              <a:rPr lang="en-US" smtClean="0"/>
              <a:t>9/24/2019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92828D-0EA3-2049-B76A-835FB904384E}" type="slidenum">
              <a:rPr lang="en-US" smtClean="0"/>
              <a:t>‹#›</a:t>
            </a:fld>
            <a:endParaRPr lang="en-US"/>
          </a:p>
        </p:txBody>
      </p:sp>
    </p:spTree>
    <p:extLst>
      <p:ext uri="{BB962C8B-B14F-4D97-AF65-F5344CB8AC3E}">
        <p14:creationId xmlns:p14="http://schemas.microsoft.com/office/powerpoint/2010/main" val="10277436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9C0F6FD-19B3-4746-8349-C32ADE7707CA}" type="datetimeFigureOut">
              <a:rPr lang="en-US" smtClean="0"/>
              <a:t>9/24/2019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92828D-0EA3-2049-B76A-835FB904384E}" type="slidenum">
              <a:rPr lang="en-US" smtClean="0"/>
              <a:t>‹#›</a:t>
            </a:fld>
            <a:endParaRPr lang="en-US"/>
          </a:p>
        </p:txBody>
      </p:sp>
    </p:spTree>
    <p:extLst>
      <p:ext uri="{BB962C8B-B14F-4D97-AF65-F5344CB8AC3E}">
        <p14:creationId xmlns:p14="http://schemas.microsoft.com/office/powerpoint/2010/main" val="10762333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C0F6FD-19B3-4746-8349-C32ADE7707CA}" type="datetimeFigureOut">
              <a:rPr lang="en-US" smtClean="0"/>
              <a:t>9/24/2019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92828D-0EA3-2049-B76A-835FB904384E}" type="slidenum">
              <a:rPr lang="en-US" smtClean="0"/>
              <a:t>‹#›</a:t>
            </a:fld>
            <a:endParaRPr lang="en-US"/>
          </a:p>
        </p:txBody>
      </p:sp>
    </p:spTree>
    <p:extLst>
      <p:ext uri="{BB962C8B-B14F-4D97-AF65-F5344CB8AC3E}">
        <p14:creationId xmlns:p14="http://schemas.microsoft.com/office/powerpoint/2010/main" val="1632761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toms.com/what-we-give-shoes"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youtube.com/watch?v=TvVIe_W9epI"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rothys.com/womens/slip-on-sneakers" TargetMode="External"/><Relationship Id="rId2" Type="http://schemas.openxmlformats.org/officeDocument/2006/relationships/hyperlink" Target="https://rothys.com/sustainability" TargetMode="Externa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hyperlink" Target="http://guides.lib.berkeley.edu/c.php?g=496970&amp;p=3626027" TargetMode="External"/><Relationship Id="rId1" Type="http://schemas.openxmlformats.org/officeDocument/2006/relationships/slideLayout" Target="../slideLayouts/slideLayout6.xml"/><Relationship Id="rId6" Type="http://schemas.openxmlformats.org/officeDocument/2006/relationships/image" Target="../media/image22.gif"/><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s://sunnymoney.weebly.com/2.html" TargetMode="Externa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4z7gDsSKUmU" TargetMode="External"/><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hyperlink" Target="https://edexcellence.net/articles/what-are-text-sets-and-why-use-them-in-the-classroom" TargetMode="Externa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hyperlink" Target="https://www.womenshistory.org/education-resources/biographies/elizabeth-cady-stanton" TargetMode="External"/><Relationship Id="rId13" Type="http://schemas.openxmlformats.org/officeDocument/2006/relationships/image" Target="../media/image35.png"/><Relationship Id="rId3" Type="http://schemas.openxmlformats.org/officeDocument/2006/relationships/hyperlink" Target="https://www.youtube.com/watch?v=WifwMfgwHk4" TargetMode="External"/><Relationship Id="rId7" Type="http://schemas.openxmlformats.org/officeDocument/2006/relationships/hyperlink" Target="https://www.youtube.com/watch?v=D3DD5mLmwcg" TargetMode="External"/><Relationship Id="rId12" Type="http://schemas.openxmlformats.org/officeDocument/2006/relationships/image" Target="../media/image34.png"/><Relationship Id="rId2" Type="http://schemas.openxmlformats.org/officeDocument/2006/relationships/hyperlink" Target="http://www.nytimes.com/2011/01/16/us/16bonds.html" TargetMode="External"/><Relationship Id="rId1" Type="http://schemas.openxmlformats.org/officeDocument/2006/relationships/slideLayout" Target="../slideLayouts/slideLayout2.xml"/><Relationship Id="rId6" Type="http://schemas.openxmlformats.org/officeDocument/2006/relationships/hyperlink" Target="http://www.peaceherostories.org/young-peace-heroes" TargetMode="External"/><Relationship Id="rId11" Type="http://schemas.openxmlformats.org/officeDocument/2006/relationships/image" Target="../media/image33.png"/><Relationship Id="rId5" Type="http://schemas.openxmlformats.org/officeDocument/2006/relationships/hyperlink" Target="https://www.youtube.com/watch?v=yxNxp2rO4hA" TargetMode="External"/><Relationship Id="rId10" Type="http://schemas.openxmlformats.org/officeDocument/2006/relationships/image" Target="../media/image32.png"/><Relationship Id="rId4" Type="http://schemas.openxmlformats.org/officeDocument/2006/relationships/hyperlink" Target="http://www.savannahga.gov/index.aspx?NID=1908" TargetMode="External"/><Relationship Id="rId9" Type="http://schemas.openxmlformats.org/officeDocument/2006/relationships/hyperlink" Target="https://www.youtube.com/watch?v=nCEaHGgUV-Q"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readworks.org/article/How-Can-You-Help/d289530b-5c02-4f72-a685-97e3c2de9d93#!articleTab:content/" TargetMode="External"/><Relationship Id="rId2" Type="http://schemas.openxmlformats.org/officeDocument/2006/relationships/hyperlink" Target="https://www.readworks.org/article/Peer-Pressure-Power/f5939357-7009-4786-92a7-5c772683f4c6#!articleTab:content/" TargetMode="External"/><Relationship Id="rId1" Type="http://schemas.openxmlformats.org/officeDocument/2006/relationships/slideLayout" Target="../slideLayouts/slideLayout2.xml"/><Relationship Id="rId4" Type="http://schemas.openxmlformats.org/officeDocument/2006/relationships/hyperlink" Target="https://www.readworks.org/article/Famous-African-Americans---Harriet-Tubman-and-the-Underground-Railroad/bf86d318-2804-4d41-ac76-3ef4aa7dc51b#!articleTab:content/"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24.jpe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37.png"/><Relationship Id="rId4" Type="http://schemas.openxmlformats.org/officeDocument/2006/relationships/image" Target="../media/image10.jpeg"/></Relationships>
</file>

<file path=ppt/slides/_rels/slide2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youtube.com/watch?v=m5yCOSHeYn4"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sunnymoney.weebly.com/blog/saving" TargetMode="Externa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s://www.youtube.com/watch?v=RNybMPhiUks" TargetMode="External"/><Relationship Id="rId7" Type="http://schemas.openxmlformats.org/officeDocument/2006/relationships/image" Target="../media/image4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www.smithsonianmag.com/arts-culture/a-life-devoted-to-the-american-diner-472278/" TargetMode="External"/><Relationship Id="rId5" Type="http://schemas.openxmlformats.org/officeDocument/2006/relationships/hyperlink" Target="https://www.pastemagazine.com/articles/2016/09/the-history-of-the-american-diner.html" TargetMode="External"/><Relationship Id="rId4" Type="http://schemas.openxmlformats.org/officeDocument/2006/relationships/hyperlink" Target="https://www.youtube.com/watch?v=AR91WoNGJAE"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4.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hyperlink" Target="https://ripplekindness.org/resources/free-printouts/" TargetMode="Externa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sunnymoney.weebly.com/1.html" TargetMode="Externa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54.jpeg"/></Relationships>
</file>

<file path=ppt/slides/_rels/slide35.xml.rels><?xml version="1.0" encoding="UTF-8" standalone="yes"?>
<Relationships xmlns="http://schemas.openxmlformats.org/package/2006/relationships"><Relationship Id="rId3" Type="http://schemas.openxmlformats.org/officeDocument/2006/relationships/hyperlink" Target="https://www.healthychildren.org/English/family-life/Community/Pages/default.aspx" TargetMode="External"/><Relationship Id="rId7" Type="http://schemas.openxmlformats.org/officeDocument/2006/relationships/hyperlink" Target="https://www.thelittlegym.com/blog/2018/9/little-ways-kids-can-make-a-big-difference-in-their-community/" TargetMode="External"/><Relationship Id="rId2" Type="http://schemas.openxmlformats.org/officeDocument/2006/relationships/hyperlink" Target="https://wnep.com/2019/03/18/community-helping-fire-victims-in-carbondale/" TargetMode="External"/><Relationship Id="rId1" Type="http://schemas.openxmlformats.org/officeDocument/2006/relationships/slideLayout" Target="../slideLayouts/slideLayout2.xml"/><Relationship Id="rId6" Type="http://schemas.openxmlformats.org/officeDocument/2006/relationships/hyperlink" Target="https://www.kidscanmakeadifference.org/what-kids-can-do-2" TargetMode="External"/><Relationship Id="rId5" Type="http://schemas.openxmlformats.org/officeDocument/2006/relationships/hyperlink" Target="https://kidshealth.org/en/parents/volunteer.html" TargetMode="External"/><Relationship Id="rId4" Type="http://schemas.openxmlformats.org/officeDocument/2006/relationships/hyperlink" Target="https://www.scarymommy.com/ways-kids-can-volunteer-make-difference/" TargetMode="External"/></Relationships>
</file>

<file path=ppt/slides/_rels/slide36.xml.rels><?xml version="1.0" encoding="UTF-8" standalone="yes"?>
<Relationships xmlns="http://schemas.openxmlformats.org/package/2006/relationships"><Relationship Id="rId8" Type="http://schemas.openxmlformats.org/officeDocument/2006/relationships/image" Target="../media/image48.emf"/><Relationship Id="rId3" Type="http://schemas.openxmlformats.org/officeDocument/2006/relationships/image" Target="../media/image45.jpeg"/><Relationship Id="rId7" Type="http://schemas.openxmlformats.org/officeDocument/2006/relationships/image" Target="../media/image44.emf"/><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50.jpeg"/><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www.youtube.com/watch?v=bH5ozEo1Ao4"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6" Type="http://schemas.openxmlformats.org/officeDocument/2006/relationships/hyperlink" Target="http://www.ladybirdjohnson.org/" TargetMode="External"/><Relationship Id="rId5" Type="http://schemas.openxmlformats.org/officeDocument/2006/relationships/hyperlink" Target="http://www.lbjlibrary.org/mediakits/highwaybeautification/" TargetMode="External"/><Relationship Id="rId4" Type="http://schemas.openxmlformats.org/officeDocument/2006/relationships/image" Target="../media/image60.emf"/></Relationships>
</file>

<file path=ppt/slides/_rels/slide42.xml.rels><?xml version="1.0" encoding="UTF-8" standalone="yes"?>
<Relationships xmlns="http://schemas.openxmlformats.org/package/2006/relationships"><Relationship Id="rId3" Type="http://schemas.openxmlformats.org/officeDocument/2006/relationships/hyperlink" Target="https://www.kab.org/home" TargetMode="External"/><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hyperlink" Target="https://www.keepfloridabeautiful.org/" TargetMode="External"/><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www.keeppolkcountybeautiful.org/" TargetMode="Externa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www.scgov.net/government/utilities-water/keep-sarasota-county-beautiful" TargetMode="Externa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hyperlink" Target="https://www.youngvoicesfortheplanet.com/" TargetMode="External"/><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sunnymoney.weebly.com/1.html" TargetMode="External"/><Relationship Id="rId2" Type="http://schemas.openxmlformats.org/officeDocument/2006/relationships/image" Target="../media/image66.jpeg"/><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4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s://www.nps.gov/index.htm"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hyperlink" Target="https://www.npca.org/articles/1480-the-10-most-visited-parks-and-less-visited-side-trips?gclid=CLqt3fPh9NMCFd6PswodxDIETA#sm.00001piiighnp2fruq6wls43vmkws" TargetMode="External"/><Relationship Id="rId2" Type="http://schemas.openxmlformats.org/officeDocument/2006/relationships/hyperlink" Target="https://en.wikipedia.org/wiki/List_of_national_parks_of_the_United_States"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www.youtube.com/watch?v=MQTA8HU07zc" TargetMode="External"/><Relationship Id="rId2" Type="http://schemas.openxmlformats.org/officeDocument/2006/relationships/hyperlink" Target="https://www.youtube.com/watch?v=dmK5-3ZhXX8" TargetMode="External"/><Relationship Id="rId1" Type="http://schemas.openxmlformats.org/officeDocument/2006/relationships/slideLayout" Target="../slideLayouts/slideLayout2.xml"/><Relationship Id="rId5" Type="http://schemas.openxmlformats.org/officeDocument/2006/relationships/hyperlink" Target="https://www.youtube.com/watch?v=poyWuEA6HT0" TargetMode="External"/><Relationship Id="rId4" Type="http://schemas.openxmlformats.org/officeDocument/2006/relationships/hyperlink" Target="https://www.youtube.com/watch?v=AKoFN9brF_Y"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0.emf"/><Relationship Id="rId7" Type="http://schemas.openxmlformats.org/officeDocument/2006/relationships/image" Target="../media/image74.png"/><Relationship Id="rId2"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emf"/><Relationship Id="rId4" Type="http://schemas.openxmlformats.org/officeDocument/2006/relationships/image" Target="../media/image71.emf"/></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youtube.com/watch?v=4z7gDsSKUmU&amp;t=11s"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librarysparks.com/wp-content/uploads/2016/06/lsp_mar13_ker_thoseshoes.pdf"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33274" y="0"/>
            <a:ext cx="9134726" cy="6864970"/>
          </a:xfrm>
          <a:prstGeom prst="rect">
            <a:avLst/>
          </a:prstGeom>
        </p:spPr>
      </p:pic>
    </p:spTree>
    <p:extLst>
      <p:ext uri="{BB962C8B-B14F-4D97-AF65-F5344CB8AC3E}">
        <p14:creationId xmlns:p14="http://schemas.microsoft.com/office/powerpoint/2010/main" val="4371600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5481" y="389838"/>
            <a:ext cx="6469443" cy="1325563"/>
          </a:xfrm>
        </p:spPr>
        <p:txBody>
          <a:bodyPr/>
          <a:lstStyle/>
          <a:p>
            <a:r>
              <a:rPr lang="en-US" dirty="0"/>
              <a:t>Read the informational text.</a:t>
            </a:r>
          </a:p>
        </p:txBody>
      </p:sp>
      <p:sp>
        <p:nvSpPr>
          <p:cNvPr id="3" name="Content Placeholder 2"/>
          <p:cNvSpPr>
            <a:spLocks noGrp="1"/>
          </p:cNvSpPr>
          <p:nvPr>
            <p:ph idx="1"/>
          </p:nvPr>
        </p:nvSpPr>
        <p:spPr>
          <a:xfrm>
            <a:off x="605481" y="1554001"/>
            <a:ext cx="4686300" cy="4907684"/>
          </a:xfrm>
        </p:spPr>
        <p:txBody>
          <a:bodyPr>
            <a:normAutofit lnSpcReduction="10000"/>
          </a:bodyPr>
          <a:lstStyle/>
          <a:p>
            <a:r>
              <a:rPr lang="en-US" dirty="0"/>
              <a:t>Questions:</a:t>
            </a:r>
          </a:p>
          <a:p>
            <a:r>
              <a:rPr lang="en-US" dirty="0"/>
              <a:t>What limited resources did Blake find when visiting Argentina?  How did he help to solve this problem?</a:t>
            </a:r>
          </a:p>
          <a:p>
            <a:r>
              <a:rPr lang="en-US" dirty="0"/>
              <a:t>How has the company changed over time?</a:t>
            </a:r>
          </a:p>
          <a:p>
            <a:r>
              <a:rPr lang="en-US" dirty="0"/>
              <a:t>What are humanitarian organizations?</a:t>
            </a:r>
          </a:p>
          <a:p>
            <a:r>
              <a:rPr lang="en-US" dirty="0"/>
              <a:t>Learn more about TOMS at </a:t>
            </a:r>
            <a:r>
              <a:rPr lang="en-US" dirty="0">
                <a:hlinkClick r:id="rId2"/>
              </a:rPr>
              <a:t>https://www.toms.com/what-we-give-shoes</a:t>
            </a:r>
            <a:r>
              <a:rPr lang="en-US" dirty="0"/>
              <a:t> </a:t>
            </a:r>
          </a:p>
        </p:txBody>
      </p:sp>
      <p:pic>
        <p:nvPicPr>
          <p:cNvPr id="5" name="Picture 4"/>
          <p:cNvPicPr>
            <a:picLocks noChangeAspect="1"/>
          </p:cNvPicPr>
          <p:nvPr/>
        </p:nvPicPr>
        <p:blipFill>
          <a:blip r:embed="rId3"/>
          <a:stretch>
            <a:fillRect/>
          </a:stretch>
        </p:blipFill>
        <p:spPr>
          <a:xfrm>
            <a:off x="6782781" y="389838"/>
            <a:ext cx="5270768" cy="6468162"/>
          </a:xfrm>
          <a:prstGeom prst="rect">
            <a:avLst/>
          </a:prstGeom>
        </p:spPr>
      </p:pic>
    </p:spTree>
    <p:extLst>
      <p:ext uri="{BB962C8B-B14F-4D97-AF65-F5344CB8AC3E}">
        <p14:creationId xmlns:p14="http://schemas.microsoft.com/office/powerpoint/2010/main" val="13790841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12133"/>
          </a:xfrm>
        </p:spPr>
        <p:txBody>
          <a:bodyPr/>
          <a:lstStyle/>
          <a:p>
            <a:r>
              <a:rPr lang="en-US" dirty="0"/>
              <a:t>Meet Blake Mycoskie </a:t>
            </a:r>
          </a:p>
        </p:txBody>
      </p:sp>
      <p:sp>
        <p:nvSpPr>
          <p:cNvPr id="4" name="Rectangle 3"/>
          <p:cNvSpPr/>
          <p:nvPr/>
        </p:nvSpPr>
        <p:spPr>
          <a:xfrm>
            <a:off x="1417055" y="5533832"/>
            <a:ext cx="4958345" cy="369332"/>
          </a:xfrm>
          <a:prstGeom prst="rect">
            <a:avLst/>
          </a:prstGeom>
        </p:spPr>
        <p:txBody>
          <a:bodyPr wrap="none">
            <a:spAutoFit/>
          </a:bodyPr>
          <a:lstStyle/>
          <a:p>
            <a:r>
              <a:rPr lang="en-US" dirty="0">
                <a:hlinkClick r:id="rId2"/>
              </a:rPr>
              <a:t>https://www.youtube.com/watch?v=TvVIe_W9epI</a:t>
            </a:r>
            <a:r>
              <a:rPr lang="en-US" dirty="0"/>
              <a:t> </a:t>
            </a:r>
          </a:p>
        </p:txBody>
      </p:sp>
      <p:pic>
        <p:nvPicPr>
          <p:cNvPr id="5" name="Picture 4"/>
          <p:cNvPicPr>
            <a:picLocks noChangeAspect="1"/>
          </p:cNvPicPr>
          <p:nvPr/>
        </p:nvPicPr>
        <p:blipFill>
          <a:blip r:embed="rId3"/>
          <a:stretch>
            <a:fillRect/>
          </a:stretch>
        </p:blipFill>
        <p:spPr>
          <a:xfrm>
            <a:off x="464986" y="1401849"/>
            <a:ext cx="6646616" cy="3765237"/>
          </a:xfrm>
          <a:prstGeom prst="rect">
            <a:avLst/>
          </a:prstGeom>
        </p:spPr>
      </p:pic>
      <p:sp>
        <p:nvSpPr>
          <p:cNvPr id="3" name="TextBox 2"/>
          <p:cNvSpPr txBox="1"/>
          <p:nvPr/>
        </p:nvSpPr>
        <p:spPr>
          <a:xfrm>
            <a:off x="7692570" y="365125"/>
            <a:ext cx="4397830" cy="6001643"/>
          </a:xfrm>
          <a:prstGeom prst="rect">
            <a:avLst/>
          </a:prstGeom>
          <a:noFill/>
        </p:spPr>
        <p:txBody>
          <a:bodyPr wrap="square" rtlCol="0">
            <a:spAutoFit/>
          </a:bodyPr>
          <a:lstStyle/>
          <a:p>
            <a:r>
              <a:rPr lang="en-US" sz="2400" dirty="0"/>
              <a:t>Questions:</a:t>
            </a:r>
          </a:p>
          <a:p>
            <a:pPr marL="285750" indent="-285750">
              <a:buFont typeface="Arial" charset="0"/>
              <a:buChar char="•"/>
            </a:pPr>
            <a:r>
              <a:rPr lang="en-US" sz="2400" dirty="0"/>
              <a:t>Blake Mycoskie would be considered an entrepreneur.  What do you think that means?</a:t>
            </a:r>
          </a:p>
          <a:p>
            <a:pPr marL="285750" indent="-285750">
              <a:buFont typeface="Arial" charset="0"/>
              <a:buChar char="•"/>
            </a:pPr>
            <a:r>
              <a:rPr lang="en-US" sz="2400" dirty="0"/>
              <a:t>What is TOMS’s One for One idea?</a:t>
            </a:r>
          </a:p>
          <a:p>
            <a:pPr marL="285750" indent="-285750">
              <a:buFont typeface="Arial" charset="0"/>
              <a:buChar char="•"/>
            </a:pPr>
            <a:r>
              <a:rPr lang="en-US" sz="2400" dirty="0"/>
              <a:t>How does TOMS’s business model allow it to make money when giving away shoes?</a:t>
            </a:r>
          </a:p>
          <a:p>
            <a:pPr marL="285750" indent="-285750">
              <a:buFont typeface="Arial" charset="0"/>
              <a:buChar char="•"/>
            </a:pPr>
            <a:r>
              <a:rPr lang="en-US" sz="2400" dirty="0"/>
              <a:t>According to Blake Mycoskie, what are the benefits of giving?</a:t>
            </a:r>
          </a:p>
          <a:p>
            <a:pPr marL="285750" indent="-285750">
              <a:buFont typeface="Arial" charset="0"/>
              <a:buChar char="•"/>
            </a:pPr>
            <a:r>
              <a:rPr lang="en-US" sz="2400" dirty="0"/>
              <a:t>What does Blake Mycoskie hope will come about from the TOMS model?</a:t>
            </a:r>
          </a:p>
          <a:p>
            <a:pPr marL="285750" indent="-285750">
              <a:buFont typeface="Arial" charset="0"/>
              <a:buChar char="•"/>
            </a:pPr>
            <a:endParaRPr lang="en-US" sz="2400" dirty="0"/>
          </a:p>
          <a:p>
            <a:pPr marL="285750" indent="-285750">
              <a:buFont typeface="Arial" charset="0"/>
              <a:buChar char="•"/>
            </a:pPr>
            <a:endParaRPr lang="en-US" sz="2400" dirty="0"/>
          </a:p>
        </p:txBody>
      </p:sp>
    </p:spTree>
    <p:extLst>
      <p:ext uri="{BB962C8B-B14F-4D97-AF65-F5344CB8AC3E}">
        <p14:creationId xmlns:p14="http://schemas.microsoft.com/office/powerpoint/2010/main" val="4759540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70597" y="6256194"/>
            <a:ext cx="3268459" cy="369332"/>
          </a:xfrm>
          <a:prstGeom prst="rect">
            <a:avLst/>
          </a:prstGeom>
        </p:spPr>
        <p:txBody>
          <a:bodyPr wrap="none">
            <a:spAutoFit/>
          </a:bodyPr>
          <a:lstStyle/>
          <a:p>
            <a:r>
              <a:rPr lang="en-US" dirty="0">
                <a:hlinkClick r:id="rId2"/>
              </a:rPr>
              <a:t>https://rothys.com/sustainability</a:t>
            </a:r>
            <a:endParaRPr lang="en-US" dirty="0"/>
          </a:p>
        </p:txBody>
      </p:sp>
      <p:sp>
        <p:nvSpPr>
          <p:cNvPr id="3" name="Rectangle 2"/>
          <p:cNvSpPr/>
          <p:nvPr/>
        </p:nvSpPr>
        <p:spPr>
          <a:xfrm>
            <a:off x="6816693" y="6256194"/>
            <a:ext cx="4441857" cy="369332"/>
          </a:xfrm>
          <a:prstGeom prst="rect">
            <a:avLst/>
          </a:prstGeom>
        </p:spPr>
        <p:txBody>
          <a:bodyPr wrap="none">
            <a:spAutoFit/>
          </a:bodyPr>
          <a:lstStyle/>
          <a:p>
            <a:r>
              <a:rPr lang="en-US" dirty="0">
                <a:hlinkClick r:id="rId3"/>
              </a:rPr>
              <a:t>https://rothys.com/womens/slip-on-sneakers</a:t>
            </a:r>
            <a:endParaRPr lang="en-US" dirty="0"/>
          </a:p>
        </p:txBody>
      </p:sp>
      <p:pic>
        <p:nvPicPr>
          <p:cNvPr id="4" name="Picture 3"/>
          <p:cNvPicPr>
            <a:picLocks noChangeAspect="1"/>
          </p:cNvPicPr>
          <p:nvPr/>
        </p:nvPicPr>
        <p:blipFill>
          <a:blip r:embed="rId4"/>
          <a:stretch>
            <a:fillRect/>
          </a:stretch>
        </p:blipFill>
        <p:spPr>
          <a:xfrm>
            <a:off x="496345" y="1827283"/>
            <a:ext cx="7945128" cy="3918815"/>
          </a:xfrm>
          <a:prstGeom prst="rect">
            <a:avLst/>
          </a:prstGeom>
        </p:spPr>
      </p:pic>
      <p:pic>
        <p:nvPicPr>
          <p:cNvPr id="6" name="Picture 5"/>
          <p:cNvPicPr>
            <a:picLocks noChangeAspect="1"/>
          </p:cNvPicPr>
          <p:nvPr/>
        </p:nvPicPr>
        <p:blipFill>
          <a:blip r:embed="rId5"/>
          <a:stretch>
            <a:fillRect/>
          </a:stretch>
        </p:blipFill>
        <p:spPr>
          <a:xfrm>
            <a:off x="2305050" y="99429"/>
            <a:ext cx="7581900" cy="1389466"/>
          </a:xfrm>
          <a:prstGeom prst="rect">
            <a:avLst/>
          </a:prstGeom>
        </p:spPr>
      </p:pic>
      <p:pic>
        <p:nvPicPr>
          <p:cNvPr id="1026" name="Picture 2" descr="https://cdn.shopify.com/s/files/1/0877/4986/products/006_Indigo_Gingham_125_D_2b185090-a071-487f-86b7-1df784bb3250.jpg?v=156198968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31405" y="2096429"/>
            <a:ext cx="3204116" cy="3204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93103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854" y="365126"/>
            <a:ext cx="12093145" cy="898410"/>
          </a:xfrm>
        </p:spPr>
        <p:txBody>
          <a:bodyPr>
            <a:normAutofit/>
          </a:bodyPr>
          <a:lstStyle/>
          <a:p>
            <a:r>
              <a:rPr lang="en-US" sz="4300" dirty="0"/>
              <a:t>Learn More About Other Humanitarian Organizations</a:t>
            </a:r>
          </a:p>
        </p:txBody>
      </p:sp>
      <p:sp>
        <p:nvSpPr>
          <p:cNvPr id="3" name="Rectangle 2"/>
          <p:cNvSpPr/>
          <p:nvPr/>
        </p:nvSpPr>
        <p:spPr>
          <a:xfrm>
            <a:off x="753710" y="5755299"/>
            <a:ext cx="5825377" cy="369332"/>
          </a:xfrm>
          <a:prstGeom prst="rect">
            <a:avLst/>
          </a:prstGeom>
        </p:spPr>
        <p:txBody>
          <a:bodyPr wrap="none">
            <a:spAutoFit/>
          </a:bodyPr>
          <a:lstStyle/>
          <a:p>
            <a:r>
              <a:rPr lang="en-US" dirty="0">
                <a:hlinkClick r:id="rId2"/>
              </a:rPr>
              <a:t>http://guides.lib.berkeley.edu/c.php?g=496970&amp;p=3626027</a:t>
            </a:r>
            <a:r>
              <a:rPr lang="en-US" dirty="0"/>
              <a:t> </a:t>
            </a:r>
          </a:p>
        </p:txBody>
      </p:sp>
      <p:pic>
        <p:nvPicPr>
          <p:cNvPr id="9" name="Picture 8"/>
          <p:cNvPicPr>
            <a:picLocks noChangeAspect="1"/>
          </p:cNvPicPr>
          <p:nvPr/>
        </p:nvPicPr>
        <p:blipFill>
          <a:blip r:embed="rId3"/>
          <a:stretch>
            <a:fillRect/>
          </a:stretch>
        </p:blipFill>
        <p:spPr>
          <a:xfrm>
            <a:off x="7933847" y="1544594"/>
            <a:ext cx="4064289" cy="5313406"/>
          </a:xfrm>
          <a:prstGeom prst="rect">
            <a:avLst/>
          </a:prstGeom>
        </p:spPr>
      </p:pic>
      <p:sp>
        <p:nvSpPr>
          <p:cNvPr id="12" name="Title 1"/>
          <p:cNvSpPr>
            <a:spLocks noGrp="1"/>
          </p:cNvSpPr>
          <p:nvPr/>
        </p:nvSpPr>
        <p:spPr>
          <a:xfrm>
            <a:off x="4890100" y="-4728082"/>
            <a:ext cx="262255" cy="335915"/>
          </a:xfrm>
          <a:prstGeom prst="rect">
            <a:avLst/>
          </a:prstGeom>
        </p:spPr>
        <p:txBody>
          <a:bodyPr vert="horz" wrap="square" lIns="91440" tIns="45720" rIns="91440" bIns="45720" rtlCol="0" anchor="ctr">
            <a:noAutofit/>
          </a:bodyPr>
          <a:lstStyle/>
          <a:p>
            <a:pPr marL="0" marR="0">
              <a:lnSpc>
                <a:spcPct val="90000"/>
              </a:lnSpc>
              <a:spcBef>
                <a:spcPts val="0"/>
              </a:spcBef>
              <a:spcAft>
                <a:spcPts val="0"/>
              </a:spcAft>
            </a:pPr>
            <a:endParaRPr lang="en-US" sz="1200" dirty="0">
              <a:effectLst/>
              <a:latin typeface="Times New Roman" charset="0"/>
              <a:ea typeface="Times New Roman" charset="0"/>
            </a:endParaRPr>
          </a:p>
        </p:txBody>
      </p:sp>
      <p:pic>
        <p:nvPicPr>
          <p:cNvPr id="13" name="Picture 12" descr="elated image"/>
          <p:cNvPicPr/>
          <p:nvPr/>
        </p:nvPicPr>
        <p:blipFill>
          <a:blip r:embed="rId4">
            <a:extLst>
              <a:ext uri="{28A0092B-C50C-407E-A947-70E740481C1C}">
                <a14:useLocalDpi xmlns:a14="http://schemas.microsoft.com/office/drawing/2010/main" val="0"/>
              </a:ext>
            </a:extLst>
          </a:blip>
          <a:srcRect/>
          <a:stretch>
            <a:fillRect/>
          </a:stretch>
        </p:blipFill>
        <p:spPr bwMode="auto">
          <a:xfrm>
            <a:off x="367233" y="1258742"/>
            <a:ext cx="2502535" cy="2502535"/>
          </a:xfrm>
          <a:prstGeom prst="rect">
            <a:avLst/>
          </a:prstGeom>
          <a:noFill/>
        </p:spPr>
      </p:pic>
      <p:pic>
        <p:nvPicPr>
          <p:cNvPr id="5124" name="Picture 4" desc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2539" y="1212912"/>
            <a:ext cx="4026304" cy="150045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elated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7756" y="3373329"/>
            <a:ext cx="1857375" cy="1857375"/>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mage result for icrc 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15544" y="2975955"/>
            <a:ext cx="2284679" cy="2558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66907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633" y="365126"/>
            <a:ext cx="4172989" cy="1325563"/>
          </a:xfrm>
        </p:spPr>
        <p:txBody>
          <a:bodyPr/>
          <a:lstStyle/>
          <a:p>
            <a:r>
              <a:rPr lang="en-US"/>
              <a:t>Write About a Primary Source</a:t>
            </a:r>
          </a:p>
        </p:txBody>
      </p:sp>
      <p:pic>
        <p:nvPicPr>
          <p:cNvPr id="4098" name="Picture 2" descr="mage result for food bank donation post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5659" y="199503"/>
            <a:ext cx="5020887" cy="646020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18984" y="2298357"/>
            <a:ext cx="4077730" cy="3785652"/>
          </a:xfrm>
          <a:prstGeom prst="rect">
            <a:avLst/>
          </a:prstGeom>
          <a:noFill/>
        </p:spPr>
        <p:txBody>
          <a:bodyPr wrap="square" rtlCol="0">
            <a:spAutoFit/>
          </a:bodyPr>
          <a:lstStyle/>
          <a:p>
            <a:pPr marL="285750" indent="-285750">
              <a:buFont typeface="Arial" charset="0"/>
              <a:buChar char="•"/>
            </a:pPr>
            <a:r>
              <a:rPr lang="en-US" sz="2400" dirty="0"/>
              <a:t>What is this document?</a:t>
            </a:r>
          </a:p>
          <a:p>
            <a:pPr marL="285750" indent="-285750">
              <a:buFont typeface="Arial" charset="0"/>
              <a:buChar char="•"/>
            </a:pPr>
            <a:r>
              <a:rPr lang="en-US" sz="2400" dirty="0"/>
              <a:t>Who do you think created this document?</a:t>
            </a:r>
          </a:p>
          <a:p>
            <a:pPr marL="285750" indent="-285750">
              <a:buFont typeface="Arial" charset="0"/>
              <a:buChar char="•"/>
            </a:pPr>
            <a:r>
              <a:rPr lang="en-US" sz="2400" dirty="0"/>
              <a:t>What main message does the author want you to understand?</a:t>
            </a:r>
          </a:p>
          <a:p>
            <a:pPr marL="285750" indent="-285750">
              <a:buFont typeface="Arial" charset="0"/>
              <a:buChar char="•"/>
            </a:pPr>
            <a:r>
              <a:rPr lang="en-US" sz="2400" dirty="0"/>
              <a:t>How can you do what the author asks you to do?</a:t>
            </a:r>
          </a:p>
          <a:p>
            <a:pPr marL="285750" indent="-285750">
              <a:buFont typeface="Arial" charset="0"/>
              <a:buChar char="•"/>
            </a:pPr>
            <a:endParaRPr lang="en-US" sz="2400" dirty="0"/>
          </a:p>
          <a:p>
            <a:endParaRPr lang="en-US" sz="2400" dirty="0"/>
          </a:p>
        </p:txBody>
      </p:sp>
    </p:spTree>
    <p:extLst>
      <p:ext uri="{BB962C8B-B14F-4D97-AF65-F5344CB8AC3E}">
        <p14:creationId xmlns:p14="http://schemas.microsoft.com/office/powerpoint/2010/main" val="15019181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99417" y="6282002"/>
            <a:ext cx="3956339" cy="369332"/>
          </a:xfrm>
          <a:prstGeom prst="rect">
            <a:avLst/>
          </a:prstGeom>
        </p:spPr>
        <p:txBody>
          <a:bodyPr wrap="none">
            <a:spAutoFit/>
          </a:bodyPr>
          <a:lstStyle/>
          <a:p>
            <a:r>
              <a:rPr lang="en-US" dirty="0">
                <a:hlinkClick r:id="rId2"/>
              </a:rPr>
              <a:t>https://sunnymoney.weebly.com/2.html</a:t>
            </a:r>
            <a:endParaRPr lang="en-US" dirty="0"/>
          </a:p>
        </p:txBody>
      </p:sp>
      <p:pic>
        <p:nvPicPr>
          <p:cNvPr id="2050" name="Picture 2" descr="https://image.slidesharecdn.com/limitedresources-180418191826/95/limited-resources-1-638.jpg?cb=15240791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529" y="266923"/>
            <a:ext cx="4073209" cy="305809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2" name="Picture 4" descr="https://image.slidesharecdn.com/supplyanddemand-180418192121/95/supply-and-demand-1-638.jpg?cb=152407929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0981" y="324237"/>
            <a:ext cx="3996871" cy="300078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4" name="Picture 6" descr="https://image.slidesharecdn.com/savingandspending-180418192349/95/saving-and-spending-1-638.jpg?cb=152407954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9487" y="3440772"/>
            <a:ext cx="3784353" cy="284123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6" name="Picture 8" descr="https://image.slidesharecdn.com/wantsandneeds-180418193319/95/wants-and-needs-1-638.jpg?cb=15240800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10192" y="3417182"/>
            <a:ext cx="3815772" cy="28648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61148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572" y="280647"/>
            <a:ext cx="10515600" cy="1325563"/>
          </a:xfrm>
        </p:spPr>
        <p:txBody>
          <a:bodyPr/>
          <a:lstStyle/>
          <a:p>
            <a:r>
              <a:rPr lang="en-US" dirty="0"/>
              <a:t>Decisionomics Lesson</a:t>
            </a:r>
          </a:p>
        </p:txBody>
      </p:sp>
      <p:pic>
        <p:nvPicPr>
          <p:cNvPr id="5" name="Picture 4"/>
          <p:cNvPicPr>
            <a:picLocks noChangeAspect="1"/>
          </p:cNvPicPr>
          <p:nvPr/>
        </p:nvPicPr>
        <p:blipFill>
          <a:blip r:embed="rId2"/>
          <a:stretch>
            <a:fillRect/>
          </a:stretch>
        </p:blipFill>
        <p:spPr>
          <a:xfrm>
            <a:off x="5367190" y="406401"/>
            <a:ext cx="6261158" cy="6284434"/>
          </a:xfrm>
          <a:prstGeom prst="rect">
            <a:avLst/>
          </a:prstGeom>
          <a:ln>
            <a:solidFill>
              <a:schemeClr val="tx1"/>
            </a:solidFill>
          </a:ln>
        </p:spPr>
      </p:pic>
    </p:spTree>
    <p:extLst>
      <p:ext uri="{BB962C8B-B14F-4D97-AF65-F5344CB8AC3E}">
        <p14:creationId xmlns:p14="http://schemas.microsoft.com/office/powerpoint/2010/main" val="6467458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Voices for Justice</a:t>
            </a:r>
          </a:p>
        </p:txBody>
      </p:sp>
      <p:sp>
        <p:nvSpPr>
          <p:cNvPr id="3" name="Content Placeholder 2"/>
          <p:cNvSpPr>
            <a:spLocks noGrp="1"/>
          </p:cNvSpPr>
          <p:nvPr>
            <p:ph idx="1"/>
          </p:nvPr>
        </p:nvSpPr>
        <p:spPr/>
        <p:txBody>
          <a:bodyPr>
            <a:normAutofit fontScale="92500" lnSpcReduction="20000"/>
          </a:bodyPr>
          <a:lstStyle/>
          <a:p>
            <a:pPr marL="0" indent="0">
              <a:buNone/>
            </a:pPr>
            <a:r>
              <a:rPr lang="en-US" b="1" dirty="0"/>
              <a:t>Problem</a:t>
            </a:r>
            <a:endParaRPr lang="en-US" dirty="0"/>
          </a:p>
          <a:p>
            <a:r>
              <a:rPr lang="en-US" dirty="0"/>
              <a:t>Which activist should be promoted on With Liberty and Justice for All’s advertising materials?</a:t>
            </a:r>
          </a:p>
          <a:p>
            <a:pPr marL="0" indent="0">
              <a:buNone/>
            </a:pPr>
            <a:r>
              <a:rPr lang="en-US" b="1" dirty="0"/>
              <a:t>Alternatives</a:t>
            </a:r>
            <a:endParaRPr lang="en-US" dirty="0"/>
          </a:p>
          <a:p>
            <a:r>
              <a:rPr lang="en-US" dirty="0"/>
              <a:t>Judy Bonds, W. W. Law, Craig Kielburger, Elizabeth Cady Stanton</a:t>
            </a:r>
          </a:p>
          <a:p>
            <a:pPr marL="0" indent="0">
              <a:buNone/>
            </a:pPr>
            <a:r>
              <a:rPr lang="en-US" b="1" dirty="0"/>
              <a:t>Criteria</a:t>
            </a:r>
            <a:endParaRPr lang="en-US" dirty="0"/>
          </a:p>
          <a:p>
            <a:r>
              <a:rPr lang="en-US" dirty="0"/>
              <a:t>Identified a problem that threatened the health and/or safety of others, made an impact on his or her community, made an impact beyond his or her community, results of his or her work is still evident today</a:t>
            </a:r>
          </a:p>
          <a:p>
            <a:pPr marL="0" indent="0">
              <a:buNone/>
            </a:pPr>
            <a:r>
              <a:rPr lang="en-US" b="1" dirty="0"/>
              <a:t>Decision</a:t>
            </a:r>
            <a:endParaRPr lang="en-US" dirty="0"/>
          </a:p>
          <a:p>
            <a:r>
              <a:rPr lang="en-US" dirty="0"/>
              <a:t>How were these activists ranked?  How was that decision reached?</a:t>
            </a:r>
          </a:p>
        </p:txBody>
      </p:sp>
    </p:spTree>
    <p:extLst>
      <p:ext uri="{BB962C8B-B14F-4D97-AF65-F5344CB8AC3E}">
        <p14:creationId xmlns:p14="http://schemas.microsoft.com/office/powerpoint/2010/main" val="17218169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Kid President:  How to Change the World</a:t>
            </a:r>
          </a:p>
        </p:txBody>
      </p:sp>
      <p:pic>
        <p:nvPicPr>
          <p:cNvPr id="4" name="Picture 3"/>
          <p:cNvPicPr>
            <a:picLocks noChangeAspect="1"/>
          </p:cNvPicPr>
          <p:nvPr/>
        </p:nvPicPr>
        <p:blipFill>
          <a:blip r:embed="rId2"/>
          <a:stretch>
            <a:fillRect/>
          </a:stretch>
        </p:blipFill>
        <p:spPr>
          <a:xfrm>
            <a:off x="1669143" y="1328236"/>
            <a:ext cx="8039100" cy="4570860"/>
          </a:xfrm>
          <a:prstGeom prst="rect">
            <a:avLst/>
          </a:prstGeom>
        </p:spPr>
      </p:pic>
      <p:sp>
        <p:nvSpPr>
          <p:cNvPr id="5" name="Rectangle 4"/>
          <p:cNvSpPr/>
          <p:nvPr/>
        </p:nvSpPr>
        <p:spPr>
          <a:xfrm>
            <a:off x="3319246" y="6060106"/>
            <a:ext cx="5030993" cy="369332"/>
          </a:xfrm>
          <a:prstGeom prst="rect">
            <a:avLst/>
          </a:prstGeom>
        </p:spPr>
        <p:txBody>
          <a:bodyPr wrap="none">
            <a:spAutoFit/>
          </a:bodyPr>
          <a:lstStyle/>
          <a:p>
            <a:r>
              <a:rPr lang="en-US" dirty="0">
                <a:hlinkClick r:id="rId3"/>
              </a:rPr>
              <a:t>https://www.youtube.com/watch?v=4z7gDsSKUmU</a:t>
            </a:r>
            <a:endParaRPr lang="en-US" dirty="0"/>
          </a:p>
        </p:txBody>
      </p:sp>
    </p:spTree>
    <p:extLst>
      <p:ext uri="{BB962C8B-B14F-4D97-AF65-F5344CB8AC3E}">
        <p14:creationId xmlns:p14="http://schemas.microsoft.com/office/powerpoint/2010/main" val="5758422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870857"/>
          </a:xfrm>
        </p:spPr>
        <p:txBody>
          <a:bodyPr/>
          <a:lstStyle/>
          <a:p>
            <a:r>
              <a:rPr lang="en-US" dirty="0"/>
              <a:t>Research the Alternatives</a:t>
            </a:r>
          </a:p>
        </p:txBody>
      </p:sp>
      <p:pic>
        <p:nvPicPr>
          <p:cNvPr id="4" name="Picture 3"/>
          <p:cNvPicPr>
            <a:picLocks noChangeAspect="1"/>
          </p:cNvPicPr>
          <p:nvPr/>
        </p:nvPicPr>
        <p:blipFill>
          <a:blip r:embed="rId2"/>
          <a:stretch>
            <a:fillRect/>
          </a:stretch>
        </p:blipFill>
        <p:spPr>
          <a:xfrm>
            <a:off x="1852851" y="769257"/>
            <a:ext cx="7985413" cy="6088743"/>
          </a:xfrm>
          <a:prstGeom prst="rect">
            <a:avLst/>
          </a:prstGeom>
        </p:spPr>
      </p:pic>
    </p:spTree>
    <p:extLst>
      <p:ext uri="{BB962C8B-B14F-4D97-AF65-F5344CB8AC3E}">
        <p14:creationId xmlns:p14="http://schemas.microsoft.com/office/powerpoint/2010/main" val="11890289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187" y="218497"/>
            <a:ext cx="6227618" cy="1325563"/>
          </a:xfrm>
        </p:spPr>
        <p:txBody>
          <a:bodyPr/>
          <a:lstStyle/>
          <a:p>
            <a:r>
              <a:rPr lang="en-US" dirty="0"/>
              <a:t>Text Sets:  What are they?</a:t>
            </a:r>
          </a:p>
        </p:txBody>
      </p:sp>
      <p:sp>
        <p:nvSpPr>
          <p:cNvPr id="3" name="Content Placeholder 2"/>
          <p:cNvSpPr>
            <a:spLocks noGrp="1"/>
          </p:cNvSpPr>
          <p:nvPr>
            <p:ph idx="1"/>
          </p:nvPr>
        </p:nvSpPr>
        <p:spPr>
          <a:xfrm>
            <a:off x="235015" y="1825625"/>
            <a:ext cx="5329844" cy="4351338"/>
          </a:xfrm>
        </p:spPr>
        <p:txBody>
          <a:bodyPr>
            <a:normAutofit lnSpcReduction="10000"/>
          </a:bodyPr>
          <a:lstStyle/>
          <a:p>
            <a:r>
              <a:rPr lang="en-US" dirty="0"/>
              <a:t>Text sets are collections of texts tightly focused on a specific topic. They may include varied genres (fiction, nonfiction, poetry, and so forth) and media (such as blogs, maps, photographs, art, primary-source documents, and audio recordings).</a:t>
            </a:r>
          </a:p>
          <a:p>
            <a:r>
              <a:rPr lang="en-US" dirty="0">
                <a:hlinkClick r:id="rId2"/>
              </a:rPr>
              <a:t>https://edexcellence.net/articles/what-are-text-sets-and-why-use-them-in-the-classroom</a:t>
            </a:r>
            <a:r>
              <a:rPr lang="en-US" dirty="0"/>
              <a:t> </a:t>
            </a:r>
          </a:p>
        </p:txBody>
      </p:sp>
      <p:pic>
        <p:nvPicPr>
          <p:cNvPr id="3076" name="Picture 4" descr="mage result for boo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7401" y="4908108"/>
            <a:ext cx="3217917" cy="185079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mage result for map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8750" y="2142035"/>
            <a:ext cx="3135221" cy="185925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mage result for old phot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5417" y="2072693"/>
            <a:ext cx="4271875" cy="2402725"/>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mage result for musical sco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82068" y="-42900"/>
            <a:ext cx="3143250" cy="20955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mage result for diar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45556" y="4001294"/>
            <a:ext cx="2800661" cy="2275537"/>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mage result for painti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84913" y="3071664"/>
            <a:ext cx="1728995" cy="2577133"/>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mage result for podcas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26827" y="-77228"/>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mage result for declaration of independenc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08129" y="4985735"/>
            <a:ext cx="3097673" cy="1742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70475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19313"/>
            <a:ext cx="8200571" cy="6313715"/>
          </a:xfrm>
        </p:spPr>
        <p:txBody>
          <a:bodyPr>
            <a:normAutofit fontScale="92500" lnSpcReduction="10000"/>
          </a:bodyPr>
          <a:lstStyle/>
          <a:p>
            <a:pPr marL="0" lvl="0" indent="0">
              <a:buNone/>
            </a:pPr>
            <a:r>
              <a:rPr lang="en-US" dirty="0"/>
              <a:t>Use the links below to research each activist. </a:t>
            </a:r>
          </a:p>
          <a:p>
            <a:pPr marL="0" lvl="0" indent="0">
              <a:buNone/>
            </a:pPr>
            <a:r>
              <a:rPr lang="en-US" dirty="0"/>
              <a:t>Judy Bonds</a:t>
            </a:r>
          </a:p>
          <a:p>
            <a:r>
              <a:rPr lang="en-US" dirty="0"/>
              <a:t> </a:t>
            </a:r>
            <a:r>
              <a:rPr lang="en-US" u="sng" dirty="0">
                <a:hlinkClick r:id="rId2"/>
              </a:rPr>
              <a:t>http://www.nytimes.com/2011/01/16/us/16bonds.html</a:t>
            </a:r>
            <a:r>
              <a:rPr lang="en-US" dirty="0"/>
              <a:t> </a:t>
            </a:r>
          </a:p>
          <a:p>
            <a:r>
              <a:rPr lang="en-US" u="sng" dirty="0">
                <a:hlinkClick r:id="rId3"/>
              </a:rPr>
              <a:t>https://www.youtube.com/watch?v=WifwMfgwHk4</a:t>
            </a:r>
            <a:r>
              <a:rPr lang="en-US" dirty="0"/>
              <a:t> </a:t>
            </a:r>
          </a:p>
          <a:p>
            <a:pPr marL="0" indent="0">
              <a:buNone/>
            </a:pPr>
            <a:r>
              <a:rPr lang="en-US" dirty="0"/>
              <a:t>W. W. Law</a:t>
            </a:r>
          </a:p>
          <a:p>
            <a:r>
              <a:rPr lang="en-US" u="sng" dirty="0">
                <a:hlinkClick r:id="rId4"/>
              </a:rPr>
              <a:t>http://www.savannahga.gov/index.aspx?NID=1908</a:t>
            </a:r>
            <a:r>
              <a:rPr lang="en-US" dirty="0"/>
              <a:t>  </a:t>
            </a:r>
            <a:r>
              <a:rPr lang="en-US" u="sng" dirty="0">
                <a:hlinkClick r:id="rId5"/>
              </a:rPr>
              <a:t>https://www.youtube.com/watch?v=yxNxp2rO4hA</a:t>
            </a:r>
            <a:r>
              <a:rPr lang="en-US" dirty="0"/>
              <a:t> </a:t>
            </a:r>
          </a:p>
          <a:p>
            <a:pPr marL="0" indent="0">
              <a:buNone/>
            </a:pPr>
            <a:r>
              <a:rPr lang="en-US" dirty="0"/>
              <a:t>Craig Kielburger</a:t>
            </a:r>
          </a:p>
          <a:p>
            <a:r>
              <a:rPr lang="en-US" u="sng" dirty="0">
                <a:hlinkClick r:id="rId6"/>
              </a:rPr>
              <a:t>http://www.peaceherostories.org/young-peace-heroes</a:t>
            </a:r>
            <a:endParaRPr lang="en-US" dirty="0"/>
          </a:p>
          <a:p>
            <a:r>
              <a:rPr lang="en-US" u="sng" dirty="0">
                <a:hlinkClick r:id="rId7"/>
              </a:rPr>
              <a:t>https://www.youtube.com/watch?v=D3DD5mLmwcg</a:t>
            </a:r>
            <a:r>
              <a:rPr lang="en-US" dirty="0"/>
              <a:t> </a:t>
            </a:r>
          </a:p>
          <a:p>
            <a:pPr marL="0" indent="0">
              <a:buNone/>
            </a:pPr>
            <a:r>
              <a:rPr lang="en-US" dirty="0"/>
              <a:t>Elizabeth Cady Stanton</a:t>
            </a:r>
          </a:p>
          <a:p>
            <a:r>
              <a:rPr lang="en-US" u="sng" dirty="0">
                <a:hlinkClick r:id="rId8"/>
              </a:rPr>
              <a:t>https://www.womenshistory.org/education-resources/biographies/elizabeth-cady-stanton</a:t>
            </a:r>
            <a:endParaRPr lang="en-US" dirty="0"/>
          </a:p>
          <a:p>
            <a:r>
              <a:rPr lang="en-US" u="sng" dirty="0">
                <a:hlinkClick r:id="rId9"/>
              </a:rPr>
              <a:t>https://www.youtube.com/watch?v=nCEaHGgUV-Q</a:t>
            </a:r>
            <a:r>
              <a:rPr lang="en-US" dirty="0"/>
              <a:t> </a:t>
            </a:r>
          </a:p>
        </p:txBody>
      </p:sp>
      <p:pic>
        <p:nvPicPr>
          <p:cNvPr id="4" name="Picture 3"/>
          <p:cNvPicPr/>
          <p:nvPr/>
        </p:nvPicPr>
        <p:blipFill>
          <a:blip r:embed="rId10">
            <a:extLst>
              <a:ext uri="{28A0092B-C50C-407E-A947-70E740481C1C}">
                <a14:useLocalDpi xmlns:a14="http://schemas.microsoft.com/office/drawing/2010/main" val="0"/>
              </a:ext>
            </a:extLst>
          </a:blip>
          <a:srcRect/>
          <a:stretch>
            <a:fillRect/>
          </a:stretch>
        </p:blipFill>
        <p:spPr bwMode="auto">
          <a:xfrm>
            <a:off x="8523785" y="425586"/>
            <a:ext cx="1667194" cy="1562872"/>
          </a:xfrm>
          <a:prstGeom prst="rect">
            <a:avLst/>
          </a:prstGeom>
          <a:noFill/>
          <a:ln>
            <a:noFill/>
          </a:ln>
        </p:spPr>
      </p:pic>
      <p:pic>
        <p:nvPicPr>
          <p:cNvPr id="5" name="Picture 4"/>
          <p:cNvPicPr/>
          <p:nvPr/>
        </p:nvPicPr>
        <p:blipFill>
          <a:blip r:embed="rId11">
            <a:extLst>
              <a:ext uri="{28A0092B-C50C-407E-A947-70E740481C1C}">
                <a14:useLocalDpi xmlns:a14="http://schemas.microsoft.com/office/drawing/2010/main" val="0"/>
              </a:ext>
            </a:extLst>
          </a:blip>
          <a:srcRect/>
          <a:stretch>
            <a:fillRect/>
          </a:stretch>
        </p:blipFill>
        <p:spPr bwMode="auto">
          <a:xfrm>
            <a:off x="10002293" y="2127248"/>
            <a:ext cx="1783307" cy="1593942"/>
          </a:xfrm>
          <a:prstGeom prst="rect">
            <a:avLst/>
          </a:prstGeom>
          <a:noFill/>
          <a:ln>
            <a:noFill/>
          </a:ln>
        </p:spPr>
      </p:pic>
      <p:pic>
        <p:nvPicPr>
          <p:cNvPr id="6" name="Picture 5"/>
          <p:cNvPicPr/>
          <p:nvPr/>
        </p:nvPicPr>
        <p:blipFill>
          <a:blip r:embed="rId12">
            <a:extLst>
              <a:ext uri="{28A0092B-C50C-407E-A947-70E740481C1C}">
                <a14:useLocalDpi xmlns:a14="http://schemas.microsoft.com/office/drawing/2010/main" val="0"/>
              </a:ext>
            </a:extLst>
          </a:blip>
          <a:srcRect/>
          <a:stretch>
            <a:fillRect/>
          </a:stretch>
        </p:blipFill>
        <p:spPr bwMode="auto">
          <a:xfrm>
            <a:off x="7953830" y="3851819"/>
            <a:ext cx="1868056" cy="1736181"/>
          </a:xfrm>
          <a:prstGeom prst="rect">
            <a:avLst/>
          </a:prstGeom>
          <a:noFill/>
          <a:ln>
            <a:noFill/>
          </a:ln>
        </p:spPr>
      </p:pic>
      <p:pic>
        <p:nvPicPr>
          <p:cNvPr id="7" name="Picture 6"/>
          <p:cNvPicPr/>
          <p:nvPr/>
        </p:nvPicPr>
        <p:blipFill>
          <a:blip r:embed="rId13">
            <a:extLst>
              <a:ext uri="{28A0092B-C50C-407E-A947-70E740481C1C}">
                <a14:useLocalDpi xmlns:a14="http://schemas.microsoft.com/office/drawing/2010/main" val="0"/>
              </a:ext>
            </a:extLst>
          </a:blip>
          <a:srcRect/>
          <a:stretch>
            <a:fillRect/>
          </a:stretch>
        </p:blipFill>
        <p:spPr bwMode="auto">
          <a:xfrm>
            <a:off x="10190979" y="4969963"/>
            <a:ext cx="1725250" cy="1663065"/>
          </a:xfrm>
          <a:prstGeom prst="rect">
            <a:avLst/>
          </a:prstGeom>
          <a:noFill/>
          <a:ln>
            <a:noFill/>
          </a:ln>
        </p:spPr>
      </p:pic>
    </p:spTree>
    <p:extLst>
      <p:ext uri="{BB962C8B-B14F-4D97-AF65-F5344CB8AC3E}">
        <p14:creationId xmlns:p14="http://schemas.microsoft.com/office/powerpoint/2010/main" val="8791883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Extend the Learning</a:t>
            </a:r>
          </a:p>
        </p:txBody>
      </p:sp>
      <p:sp>
        <p:nvSpPr>
          <p:cNvPr id="3" name="Content Placeholder 2"/>
          <p:cNvSpPr>
            <a:spLocks noGrp="1"/>
          </p:cNvSpPr>
          <p:nvPr>
            <p:ph idx="1"/>
          </p:nvPr>
        </p:nvSpPr>
        <p:spPr>
          <a:xfrm>
            <a:off x="838200" y="1825624"/>
            <a:ext cx="10515600" cy="5032375"/>
          </a:xfrm>
        </p:spPr>
        <p:txBody>
          <a:bodyPr>
            <a:normAutofit lnSpcReduction="10000"/>
          </a:bodyPr>
          <a:lstStyle/>
          <a:p>
            <a:pPr lvl="0"/>
            <a:r>
              <a:rPr lang="en-US" dirty="0"/>
              <a:t>Have each group create a presentation explaining how they made their choices.</a:t>
            </a:r>
          </a:p>
          <a:p>
            <a:pPr lvl="0"/>
            <a:r>
              <a:rPr lang="en-US" dirty="0"/>
              <a:t>Research other activists who brought change to their communities. </a:t>
            </a:r>
          </a:p>
          <a:p>
            <a:pPr lvl="0"/>
            <a:r>
              <a:rPr lang="en-US" dirty="0"/>
              <a:t>Learn more about the everyday people can make a difference at </a:t>
            </a:r>
            <a:r>
              <a:rPr lang="en-US" dirty="0" err="1"/>
              <a:t>ReadWorks</a:t>
            </a:r>
            <a:r>
              <a:rPr lang="en-US" dirty="0"/>
              <a:t>:</a:t>
            </a:r>
          </a:p>
          <a:p>
            <a:pPr lvl="1"/>
            <a:r>
              <a:rPr lang="en-US" dirty="0"/>
              <a:t>Peer Pressure Power </a:t>
            </a:r>
            <a:r>
              <a:rPr lang="en-US" u="sng" dirty="0">
                <a:hlinkClick r:id="rId2"/>
              </a:rPr>
              <a:t>https://www.readworks.org/article/Peer-Pressure-Power/f5939357-7009-4786-92a7-5c772683f4c6#!articleTab:content/</a:t>
            </a:r>
            <a:r>
              <a:rPr lang="en-US" dirty="0"/>
              <a:t>  </a:t>
            </a:r>
          </a:p>
          <a:p>
            <a:pPr lvl="1"/>
            <a:r>
              <a:rPr lang="en-US" dirty="0"/>
              <a:t>How Can You Help? </a:t>
            </a:r>
            <a:r>
              <a:rPr lang="en-US" u="sng" dirty="0">
                <a:hlinkClick r:id="rId3"/>
              </a:rPr>
              <a:t>https://www.readworks.org/article/How-Can-You-Help/d289530b-5c02-4f72-a685-97e3c2de9d93#!articleTab:content/</a:t>
            </a:r>
            <a:r>
              <a:rPr lang="en-US" dirty="0"/>
              <a:t> </a:t>
            </a:r>
          </a:p>
          <a:p>
            <a:pPr lvl="1"/>
            <a:r>
              <a:rPr lang="en-US" dirty="0"/>
              <a:t>Harriet Tubman and the Underground Railroad </a:t>
            </a:r>
            <a:r>
              <a:rPr lang="en-US" u="sng" dirty="0">
                <a:hlinkClick r:id="rId4"/>
              </a:rPr>
              <a:t>https://www.readworks.org/article/Famous-African-Americans---Harriet-Tubman-and-the-Underground-Railroad/bf86d318-2804-4d41-ac76-3ef4aa7dc51b#!articleTab:content/</a:t>
            </a:r>
            <a:r>
              <a:rPr lang="en-US" dirty="0"/>
              <a:t> </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262042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281798" y="136832"/>
            <a:ext cx="1836377" cy="1283681"/>
          </a:xfrm>
          <a:prstGeom prst="rect">
            <a:avLst/>
          </a:prstGeom>
        </p:spPr>
      </p:pic>
      <p:pic>
        <p:nvPicPr>
          <p:cNvPr id="6" name="Picture 5" descr="lake Mycoskie putting a shoe on a young hispanic child's foot sitt"/>
          <p:cNvPicPr/>
          <p:nvPr/>
        </p:nvPicPr>
        <p:blipFill>
          <a:blip r:embed="rId3">
            <a:extLst>
              <a:ext uri="{28A0092B-C50C-407E-A947-70E740481C1C}">
                <a14:useLocalDpi xmlns:a14="http://schemas.microsoft.com/office/drawing/2010/main" val="0"/>
              </a:ext>
            </a:extLst>
          </a:blip>
          <a:srcRect/>
          <a:stretch>
            <a:fillRect/>
          </a:stretch>
        </p:blipFill>
        <p:spPr bwMode="auto">
          <a:xfrm>
            <a:off x="7512873" y="365125"/>
            <a:ext cx="2786380" cy="2372995"/>
          </a:xfrm>
          <a:prstGeom prst="rect">
            <a:avLst/>
          </a:prstGeom>
          <a:noFill/>
          <a:ln>
            <a:noFill/>
          </a:ln>
        </p:spPr>
      </p:pic>
      <p:pic>
        <p:nvPicPr>
          <p:cNvPr id="7" name="Picture 2" descr="mage result for Those Sho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439" y="1551622"/>
            <a:ext cx="3948977" cy="38001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94310" y="5797284"/>
            <a:ext cx="4183005" cy="461665"/>
          </a:xfrm>
          <a:prstGeom prst="rect">
            <a:avLst/>
          </a:prstGeom>
          <a:noFill/>
        </p:spPr>
        <p:txBody>
          <a:bodyPr wrap="none" rtlCol="0">
            <a:spAutoFit/>
          </a:bodyPr>
          <a:lstStyle/>
          <a:p>
            <a:r>
              <a:rPr lang="en-US" sz="2400" dirty="0"/>
              <a:t>What are the benefits of giving?</a:t>
            </a:r>
          </a:p>
        </p:txBody>
      </p:sp>
      <p:pic>
        <p:nvPicPr>
          <p:cNvPr id="9" name="Picture 8"/>
          <p:cNvPicPr>
            <a:picLocks noChangeAspect="1"/>
          </p:cNvPicPr>
          <p:nvPr/>
        </p:nvPicPr>
        <p:blipFill>
          <a:blip r:embed="rId5"/>
          <a:stretch>
            <a:fillRect/>
          </a:stretch>
        </p:blipFill>
        <p:spPr>
          <a:xfrm>
            <a:off x="7977635" y="3200399"/>
            <a:ext cx="4140540" cy="3058550"/>
          </a:xfrm>
          <a:prstGeom prst="rect">
            <a:avLst/>
          </a:prstGeom>
        </p:spPr>
      </p:pic>
      <p:pic>
        <p:nvPicPr>
          <p:cNvPr id="10" name="Picture 4" descr="elated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36255" y="387142"/>
            <a:ext cx="3307387" cy="123253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mage result for food bank donation poster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88715" y="2835303"/>
            <a:ext cx="2784621" cy="3582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02978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mage result for a chair for my moth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9702" y="255600"/>
            <a:ext cx="7411497" cy="5548400"/>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3"/>
          <p:cNvSpPr txBox="1">
            <a:spLocks noGrp="1"/>
          </p:cNvSpPr>
          <p:nvPr>
            <p:ph idx="1"/>
          </p:nvPr>
        </p:nvSpPr>
        <p:spPr>
          <a:xfrm>
            <a:off x="0" y="6033581"/>
            <a:ext cx="12192000" cy="438582"/>
          </a:xfrm>
          <a:prstGeom prst="rect">
            <a:avLst/>
          </a:prstGeom>
          <a:noFill/>
        </p:spPr>
        <p:txBody>
          <a:bodyPr wrap="square" rtlCol="0">
            <a:spAutoFit/>
          </a:bodyPr>
          <a:lstStyle/>
          <a:p>
            <a:pPr marL="0" indent="0">
              <a:buNone/>
            </a:pPr>
            <a:r>
              <a:rPr lang="en-US" sz="2500" dirty="0"/>
              <a:t>How can acts of kindness help us understand the benefits of saving, spending </a:t>
            </a:r>
            <a:r>
              <a:rPr lang="en-US" sz="2500"/>
              <a:t>and donating?</a:t>
            </a:r>
            <a:endParaRPr lang="en-US" sz="2500" dirty="0"/>
          </a:p>
        </p:txBody>
      </p:sp>
    </p:spTree>
    <p:extLst>
      <p:ext uri="{BB962C8B-B14F-4D97-AF65-F5344CB8AC3E}">
        <p14:creationId xmlns:p14="http://schemas.microsoft.com/office/powerpoint/2010/main" val="7424389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3437" y="365125"/>
            <a:ext cx="10780363" cy="1325563"/>
          </a:xfrm>
        </p:spPr>
        <p:txBody>
          <a:bodyPr>
            <a:normAutofit/>
          </a:bodyPr>
          <a:lstStyle/>
          <a:p>
            <a:r>
              <a:rPr lang="en-US" sz="4000" dirty="0"/>
              <a:t>Kid President: 20 Things We Should </a:t>
            </a:r>
            <a:r>
              <a:rPr lang="en-US" sz="4000"/>
              <a:t>Say More Often</a:t>
            </a:r>
          </a:p>
        </p:txBody>
      </p:sp>
      <p:sp>
        <p:nvSpPr>
          <p:cNvPr id="3" name="Content Placeholder 2"/>
          <p:cNvSpPr>
            <a:spLocks noGrp="1"/>
          </p:cNvSpPr>
          <p:nvPr>
            <p:ph idx="1"/>
          </p:nvPr>
        </p:nvSpPr>
        <p:spPr>
          <a:xfrm>
            <a:off x="705818" y="5855184"/>
            <a:ext cx="10515600" cy="654104"/>
          </a:xfrm>
        </p:spPr>
        <p:txBody>
          <a:bodyPr/>
          <a:lstStyle/>
          <a:p>
            <a:r>
              <a:rPr lang="en-US" dirty="0">
                <a:hlinkClick r:id="rId2"/>
              </a:rPr>
              <a:t>https://www.youtube.com/watch?v=m5yCOSHeYn4</a:t>
            </a:r>
            <a:endParaRPr lang="en-US" dirty="0"/>
          </a:p>
        </p:txBody>
      </p:sp>
      <p:pic>
        <p:nvPicPr>
          <p:cNvPr id="4" name="Picture 3"/>
          <p:cNvPicPr>
            <a:picLocks noChangeAspect="1"/>
          </p:cNvPicPr>
          <p:nvPr/>
        </p:nvPicPr>
        <p:blipFill>
          <a:blip r:embed="rId3"/>
          <a:stretch>
            <a:fillRect/>
          </a:stretch>
        </p:blipFill>
        <p:spPr>
          <a:xfrm>
            <a:off x="1828799" y="1360343"/>
            <a:ext cx="7599551" cy="4342601"/>
          </a:xfrm>
          <a:prstGeom prst="rect">
            <a:avLst/>
          </a:prstGeom>
        </p:spPr>
      </p:pic>
    </p:spTree>
    <p:extLst>
      <p:ext uri="{BB962C8B-B14F-4D97-AF65-F5344CB8AC3E}">
        <p14:creationId xmlns:p14="http://schemas.microsoft.com/office/powerpoint/2010/main" val="12062569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Image Analysis</a:t>
            </a:r>
          </a:p>
        </p:txBody>
      </p:sp>
      <p:pic>
        <p:nvPicPr>
          <p:cNvPr id="1026" name="Picture 2" desc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690688"/>
            <a:ext cx="5457715" cy="409328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p:cNvGraphicFramePr>
            <a:graphicFrameLocks noGrp="1"/>
          </p:cNvGraphicFramePr>
          <p:nvPr>
            <p:extLst>
              <p:ext uri="{D42A27DB-BD31-4B8C-83A1-F6EECF244321}">
                <p14:modId xmlns:p14="http://schemas.microsoft.com/office/powerpoint/2010/main" val="575342873"/>
              </p:ext>
            </p:extLst>
          </p:nvPr>
        </p:nvGraphicFramePr>
        <p:xfrm>
          <a:off x="365229" y="1504589"/>
          <a:ext cx="5278827" cy="5151446"/>
        </p:xfrm>
        <a:graphic>
          <a:graphicData uri="http://schemas.openxmlformats.org/drawingml/2006/table">
            <a:tbl>
              <a:tblPr firstRow="1" bandRow="1">
                <a:tableStyleId>{5C22544A-7EE6-4342-B048-85BDC9FD1C3A}</a:tableStyleId>
              </a:tblPr>
              <a:tblGrid>
                <a:gridCol w="1759609">
                  <a:extLst>
                    <a:ext uri="{9D8B030D-6E8A-4147-A177-3AD203B41FA5}">
                      <a16:colId xmlns:a16="http://schemas.microsoft.com/office/drawing/2014/main" val="20000"/>
                    </a:ext>
                  </a:extLst>
                </a:gridCol>
                <a:gridCol w="1759609">
                  <a:extLst>
                    <a:ext uri="{9D8B030D-6E8A-4147-A177-3AD203B41FA5}">
                      <a16:colId xmlns:a16="http://schemas.microsoft.com/office/drawing/2014/main" val="20001"/>
                    </a:ext>
                  </a:extLst>
                </a:gridCol>
                <a:gridCol w="1759609">
                  <a:extLst>
                    <a:ext uri="{9D8B030D-6E8A-4147-A177-3AD203B41FA5}">
                      <a16:colId xmlns:a16="http://schemas.microsoft.com/office/drawing/2014/main" val="20002"/>
                    </a:ext>
                  </a:extLst>
                </a:gridCol>
              </a:tblGrid>
              <a:tr h="617602">
                <a:tc>
                  <a:txBody>
                    <a:bodyPr/>
                    <a:lstStyle/>
                    <a:p>
                      <a:r>
                        <a:rPr lang="en-US" dirty="0"/>
                        <a:t>What do I see?</a:t>
                      </a:r>
                    </a:p>
                  </a:txBody>
                  <a:tcPr/>
                </a:tc>
                <a:tc>
                  <a:txBody>
                    <a:bodyPr/>
                    <a:lstStyle/>
                    <a:p>
                      <a:r>
                        <a:rPr lang="en-US" dirty="0"/>
                        <a:t>What do I think?</a:t>
                      </a:r>
                    </a:p>
                  </a:txBody>
                  <a:tcPr/>
                </a:tc>
                <a:tc>
                  <a:txBody>
                    <a:bodyPr/>
                    <a:lstStyle/>
                    <a:p>
                      <a:r>
                        <a:rPr lang="en-US" dirty="0"/>
                        <a:t>What do I wonder?</a:t>
                      </a:r>
                    </a:p>
                  </a:txBody>
                  <a:tcPr/>
                </a:tc>
                <a:extLst>
                  <a:ext uri="{0D108BD9-81ED-4DB2-BD59-A6C34878D82A}">
                    <a16:rowId xmlns:a16="http://schemas.microsoft.com/office/drawing/2014/main" val="10000"/>
                  </a:ext>
                </a:extLst>
              </a:tr>
              <a:tr h="4511366">
                <a:tc>
                  <a:txBody>
                    <a:bodyPr/>
                    <a:lstStyle/>
                    <a:p>
                      <a:endParaRPr lang="en-US" baseline="0" dirty="0"/>
                    </a:p>
                    <a:p>
                      <a:endParaRPr lang="en-US" dirty="0"/>
                    </a:p>
                  </a:txBody>
                  <a:tcPr/>
                </a:tc>
                <a:tc>
                  <a:txBody>
                    <a:bodyPr/>
                    <a:lstStyle/>
                    <a:p>
                      <a:endParaRPr lang="en-US" dirty="0"/>
                    </a:p>
                    <a:p>
                      <a:endParaRPr lang="en-US" dirty="0"/>
                    </a:p>
                    <a:p>
                      <a:endParaRPr lang="en-US" dirty="0"/>
                    </a:p>
                  </a:txBody>
                  <a:tcPr/>
                </a:tc>
                <a:tc>
                  <a:txBody>
                    <a:bodyPr/>
                    <a:lstStyle/>
                    <a:p>
                      <a:endParaRPr lang="en-US"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264950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173" y="219032"/>
            <a:ext cx="10515600" cy="1325563"/>
          </a:xfrm>
        </p:spPr>
        <p:txBody>
          <a:bodyPr/>
          <a:lstStyle/>
          <a:p>
            <a:r>
              <a:rPr lang="en-US" dirty="0"/>
              <a:t>Read the literary text.</a:t>
            </a:r>
          </a:p>
        </p:txBody>
      </p:sp>
      <p:sp>
        <p:nvSpPr>
          <p:cNvPr id="3" name="Content Placeholder 2"/>
          <p:cNvSpPr>
            <a:spLocks noGrp="1"/>
          </p:cNvSpPr>
          <p:nvPr>
            <p:ph idx="1"/>
          </p:nvPr>
        </p:nvSpPr>
        <p:spPr>
          <a:xfrm>
            <a:off x="5436973" y="565265"/>
            <a:ext cx="5916827" cy="6292735"/>
          </a:xfrm>
        </p:spPr>
        <p:txBody>
          <a:bodyPr>
            <a:normAutofit fontScale="92500" lnSpcReduction="20000"/>
          </a:bodyPr>
          <a:lstStyle/>
          <a:p>
            <a:r>
              <a:rPr lang="en-US" dirty="0"/>
              <a:t>Questions:</a:t>
            </a:r>
          </a:p>
          <a:p>
            <a:r>
              <a:rPr lang="en-US" dirty="0"/>
              <a:t>What does the mother do at the diner?</a:t>
            </a:r>
          </a:p>
          <a:p>
            <a:r>
              <a:rPr lang="en-US" dirty="0"/>
              <a:t>What goods and services are provided at the diner?</a:t>
            </a:r>
          </a:p>
          <a:p>
            <a:r>
              <a:rPr lang="en-US" dirty="0"/>
              <a:t>What does the girl do with the money she earns?</a:t>
            </a:r>
          </a:p>
          <a:p>
            <a:r>
              <a:rPr lang="en-US" dirty="0"/>
              <a:t>Why is the family saving money?</a:t>
            </a:r>
          </a:p>
          <a:p>
            <a:r>
              <a:rPr lang="en-US" dirty="0"/>
              <a:t>What choices did the family have to make after the fire?</a:t>
            </a:r>
          </a:p>
          <a:p>
            <a:r>
              <a:rPr lang="en-US" dirty="0"/>
              <a:t>What goods and services did their neighbors donate to the family?</a:t>
            </a:r>
          </a:p>
          <a:p>
            <a:r>
              <a:rPr lang="en-US" dirty="0"/>
              <a:t>What did the family do with the money in the jar first?  After that?</a:t>
            </a:r>
          </a:p>
          <a:p>
            <a:r>
              <a:rPr lang="en-US" dirty="0"/>
              <a:t>How did the family benefit by saving money?</a:t>
            </a:r>
          </a:p>
          <a:p>
            <a:r>
              <a:rPr lang="en-US" dirty="0"/>
              <a:t>How did acts of kindness benefit the family?  The neighbors?</a:t>
            </a:r>
          </a:p>
          <a:p>
            <a:endParaRPr lang="en-US" dirty="0"/>
          </a:p>
          <a:p>
            <a:endParaRPr lang="en-US" dirty="0"/>
          </a:p>
        </p:txBody>
      </p:sp>
      <p:pic>
        <p:nvPicPr>
          <p:cNvPr id="5" name="Picture 6" descr="mage result for a chair for my moth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855" y="1893498"/>
            <a:ext cx="4632032" cy="3709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48706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66111" y="6173271"/>
            <a:ext cx="4431278" cy="369332"/>
          </a:xfrm>
          <a:prstGeom prst="rect">
            <a:avLst/>
          </a:prstGeom>
        </p:spPr>
        <p:txBody>
          <a:bodyPr wrap="none">
            <a:spAutoFit/>
          </a:bodyPr>
          <a:lstStyle/>
          <a:p>
            <a:r>
              <a:rPr lang="en-US" dirty="0">
                <a:hlinkClick r:id="rId2"/>
              </a:rPr>
              <a:t>https://sunnymoney.weebly.com/blog/saving</a:t>
            </a:r>
            <a:endParaRPr lang="en-US" dirty="0"/>
          </a:p>
        </p:txBody>
      </p:sp>
      <p:pic>
        <p:nvPicPr>
          <p:cNvPr id="3" name="Picture 2"/>
          <p:cNvPicPr>
            <a:picLocks noChangeAspect="1"/>
          </p:cNvPicPr>
          <p:nvPr/>
        </p:nvPicPr>
        <p:blipFill>
          <a:blip r:embed="rId3"/>
          <a:stretch>
            <a:fillRect/>
          </a:stretch>
        </p:blipFill>
        <p:spPr>
          <a:xfrm>
            <a:off x="2157414" y="298913"/>
            <a:ext cx="7980988" cy="5521490"/>
          </a:xfrm>
          <a:prstGeom prst="rect">
            <a:avLst/>
          </a:prstGeom>
        </p:spPr>
      </p:pic>
    </p:spTree>
    <p:extLst>
      <p:ext uri="{BB962C8B-B14F-4D97-AF65-F5344CB8AC3E}">
        <p14:creationId xmlns:p14="http://schemas.microsoft.com/office/powerpoint/2010/main" val="15501319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306" y="0"/>
            <a:ext cx="10515600" cy="1009043"/>
          </a:xfrm>
        </p:spPr>
        <p:txBody>
          <a:bodyPr/>
          <a:lstStyle/>
          <a:p>
            <a:r>
              <a:rPr lang="en-US" dirty="0"/>
              <a:t>Learn more about diners.</a:t>
            </a:r>
          </a:p>
        </p:txBody>
      </p:sp>
      <p:sp>
        <p:nvSpPr>
          <p:cNvPr id="3" name="Content Placeholder 2"/>
          <p:cNvSpPr>
            <a:spLocks noGrp="1"/>
          </p:cNvSpPr>
          <p:nvPr>
            <p:ph idx="1"/>
          </p:nvPr>
        </p:nvSpPr>
        <p:spPr>
          <a:xfrm>
            <a:off x="0" y="771050"/>
            <a:ext cx="11951784" cy="3049388"/>
          </a:xfrm>
        </p:spPr>
        <p:txBody>
          <a:bodyPr>
            <a:normAutofit fontScale="92500" lnSpcReduction="10000"/>
          </a:bodyPr>
          <a:lstStyle/>
          <a:p>
            <a:endParaRPr lang="en-US" u="sng" dirty="0">
              <a:hlinkClick r:id="rId3"/>
            </a:endParaRPr>
          </a:p>
          <a:p>
            <a:r>
              <a:rPr lang="en-US" u="sng" dirty="0">
                <a:hlinkClick r:id="rId3"/>
              </a:rPr>
              <a:t>https://www.youtube.com/watch?v=RNybMPhiUks</a:t>
            </a:r>
            <a:r>
              <a:rPr lang="en-US" dirty="0"/>
              <a:t> 29 Diner</a:t>
            </a:r>
          </a:p>
          <a:p>
            <a:r>
              <a:rPr lang="en-US" u="sng" dirty="0">
                <a:hlinkClick r:id="rId4"/>
              </a:rPr>
              <a:t>https://www.youtube.com/watch?v=AR91WoNGJAE</a:t>
            </a:r>
            <a:r>
              <a:rPr lang="en-US" dirty="0"/>
              <a:t> Haven Brothers</a:t>
            </a:r>
          </a:p>
          <a:p>
            <a:r>
              <a:rPr lang="en-US" u="sng" dirty="0">
                <a:hlinkClick r:id="rId5"/>
              </a:rPr>
              <a:t>https://www.pastemagazine.com/articles/2016/09/the-history-of-the-american-diner.html</a:t>
            </a:r>
            <a:r>
              <a:rPr lang="en-US" dirty="0"/>
              <a:t> History of American Diner</a:t>
            </a:r>
          </a:p>
          <a:p>
            <a:r>
              <a:rPr lang="en-US" u="sng" dirty="0">
                <a:hlinkClick r:id="rId6"/>
              </a:rPr>
              <a:t>https://www.smithsonianmag.com/arts-culture/a-life-devoted-to-the-american-diner-472278/</a:t>
            </a:r>
            <a:r>
              <a:rPr lang="en-US" dirty="0"/>
              <a:t>  Smithsonian</a:t>
            </a:r>
          </a:p>
          <a:p>
            <a:endParaRPr lang="en-US" dirty="0"/>
          </a:p>
        </p:txBody>
      </p:sp>
      <p:pic>
        <p:nvPicPr>
          <p:cNvPr id="8" name="Picture 7"/>
          <p:cNvPicPr>
            <a:picLocks noChangeAspect="1"/>
          </p:cNvPicPr>
          <p:nvPr/>
        </p:nvPicPr>
        <p:blipFill rotWithShape="1">
          <a:blip r:embed="rId7"/>
          <a:srcRect l="1" r="268"/>
          <a:stretch/>
        </p:blipFill>
        <p:spPr>
          <a:xfrm>
            <a:off x="230556" y="3960928"/>
            <a:ext cx="5526275" cy="2734234"/>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163039113"/>
              </p:ext>
            </p:extLst>
          </p:nvPr>
        </p:nvGraphicFramePr>
        <p:xfrm>
          <a:off x="6207124" y="4139325"/>
          <a:ext cx="5565775" cy="2377440"/>
        </p:xfrm>
        <a:graphic>
          <a:graphicData uri="http://schemas.openxmlformats.org/drawingml/2006/table">
            <a:tbl>
              <a:tblPr firstRow="1" bandRow="1">
                <a:tableStyleId>{5C22544A-7EE6-4342-B048-85BDC9FD1C3A}</a:tableStyleId>
              </a:tblPr>
              <a:tblGrid>
                <a:gridCol w="5565775">
                  <a:extLst>
                    <a:ext uri="{9D8B030D-6E8A-4147-A177-3AD203B41FA5}">
                      <a16:colId xmlns:a16="http://schemas.microsoft.com/office/drawing/2014/main" val="20000"/>
                    </a:ext>
                  </a:extLst>
                </a:gridCol>
              </a:tblGrid>
              <a:tr h="370840">
                <a:tc>
                  <a:txBody>
                    <a:bodyPr/>
                    <a:lstStyle/>
                    <a:p>
                      <a:pPr algn="ctr"/>
                      <a:r>
                        <a:rPr lang="en-US" sz="2400" dirty="0"/>
                        <a:t>5 Interesting</a:t>
                      </a:r>
                      <a:r>
                        <a:rPr lang="en-US" sz="2400" baseline="0" dirty="0"/>
                        <a:t> Facts About Diners</a:t>
                      </a:r>
                      <a:endParaRPr lang="en-US" sz="2400" dirty="0"/>
                    </a:p>
                  </a:txBody>
                  <a:tcPr/>
                </a:tc>
                <a:extLst>
                  <a:ext uri="{0D108BD9-81ED-4DB2-BD59-A6C34878D82A}">
                    <a16:rowId xmlns:a16="http://schemas.microsoft.com/office/drawing/2014/main" val="10000"/>
                  </a:ext>
                </a:extLst>
              </a:tr>
              <a:tr h="370840">
                <a:tc>
                  <a:txBody>
                    <a:bodyPr/>
                    <a:lstStyle/>
                    <a:p>
                      <a:r>
                        <a:rPr lang="en-US" sz="2400" dirty="0"/>
                        <a:t>1</a:t>
                      </a:r>
                    </a:p>
                    <a:p>
                      <a:r>
                        <a:rPr lang="en-US" sz="2400" dirty="0"/>
                        <a:t>2</a:t>
                      </a:r>
                    </a:p>
                    <a:p>
                      <a:r>
                        <a:rPr lang="en-US" sz="2400" dirty="0"/>
                        <a:t>3</a:t>
                      </a:r>
                    </a:p>
                    <a:p>
                      <a:r>
                        <a:rPr lang="en-US" sz="2400" dirty="0"/>
                        <a:t>4</a:t>
                      </a:r>
                    </a:p>
                    <a:p>
                      <a:r>
                        <a:rPr lang="en-US" sz="2400" dirty="0"/>
                        <a:t>5</a:t>
                      </a: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0242754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7200900" cy="1325563"/>
          </a:xfrm>
        </p:spPr>
        <p:txBody>
          <a:bodyPr/>
          <a:lstStyle/>
          <a:p>
            <a:r>
              <a:rPr lang="en-US" dirty="0"/>
              <a:t>Read Informational Texts About Kindness</a:t>
            </a:r>
          </a:p>
        </p:txBody>
      </p:sp>
      <p:pic>
        <p:nvPicPr>
          <p:cNvPr id="6" name="Picture 5"/>
          <p:cNvPicPr>
            <a:picLocks noChangeAspect="1"/>
          </p:cNvPicPr>
          <p:nvPr/>
        </p:nvPicPr>
        <p:blipFill>
          <a:blip r:embed="rId3"/>
          <a:stretch>
            <a:fillRect/>
          </a:stretch>
        </p:blipFill>
        <p:spPr>
          <a:xfrm>
            <a:off x="7045154" y="1175768"/>
            <a:ext cx="4081119" cy="5281448"/>
          </a:xfrm>
          <a:prstGeom prst="rect">
            <a:avLst/>
          </a:prstGeom>
        </p:spPr>
      </p:pic>
      <p:pic>
        <p:nvPicPr>
          <p:cNvPr id="8" name="Picture 7"/>
          <p:cNvPicPr>
            <a:picLocks noChangeAspect="1"/>
          </p:cNvPicPr>
          <p:nvPr/>
        </p:nvPicPr>
        <p:blipFill>
          <a:blip r:embed="rId4"/>
          <a:stretch>
            <a:fillRect/>
          </a:stretch>
        </p:blipFill>
        <p:spPr>
          <a:xfrm>
            <a:off x="2105128" y="1962566"/>
            <a:ext cx="3374538" cy="4367049"/>
          </a:xfrm>
          <a:prstGeom prst="rect">
            <a:avLst/>
          </a:prstGeom>
        </p:spPr>
      </p:pic>
    </p:spTree>
    <p:extLst>
      <p:ext uri="{BB962C8B-B14F-4D97-AF65-F5344CB8AC3E}">
        <p14:creationId xmlns:p14="http://schemas.microsoft.com/office/powerpoint/2010/main" val="19152708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Text Sets: Why use them?</a:t>
            </a:r>
          </a:p>
        </p:txBody>
      </p:sp>
      <p:sp>
        <p:nvSpPr>
          <p:cNvPr id="3" name="Content Placeholder 2"/>
          <p:cNvSpPr>
            <a:spLocks noGrp="1"/>
          </p:cNvSpPr>
          <p:nvPr>
            <p:ph idx="1"/>
          </p:nvPr>
        </p:nvSpPr>
        <p:spPr/>
        <p:txBody>
          <a:bodyPr>
            <a:normAutofit/>
          </a:bodyPr>
          <a:lstStyle/>
          <a:p>
            <a:r>
              <a:rPr lang="en-US" dirty="0"/>
              <a:t>“Students who read the conceptually coherent texts demonstrated more knowledge of the concepts in their texts, more knowledge of the target words in their texts, and had better recall of the novel text compared to students who read unrelated texts. Findings suggest that there is potential for knowledge and vocabulary to be built during English language arts through a focus on conceptual coherence in the design of reading experiences for students.”</a:t>
            </a:r>
          </a:p>
          <a:p>
            <a:r>
              <a:rPr lang="en-US" dirty="0"/>
              <a:t> </a:t>
            </a:r>
            <a:r>
              <a:rPr lang="en-US" sz="1500" b="1" dirty="0"/>
              <a:t>Conceptual Coherence, Comprehension, and Vocabulary Acquisition: A Knowledge Effect? </a:t>
            </a:r>
            <a:r>
              <a:rPr lang="en-US" sz="1500" dirty="0" err="1"/>
              <a:t>Cervetti</a:t>
            </a:r>
            <a:r>
              <a:rPr lang="en-US" sz="1500" dirty="0"/>
              <a:t>, Gina N.; Wright, Tanya S.; Hwang, </a:t>
            </a:r>
            <a:r>
              <a:rPr lang="en-US" sz="1500" dirty="0" err="1"/>
              <a:t>HyeJin</a:t>
            </a:r>
            <a:r>
              <a:rPr lang="en-US" sz="1500" dirty="0"/>
              <a:t> </a:t>
            </a:r>
            <a:r>
              <a:rPr lang="en-US" sz="1500" i="1" dirty="0"/>
              <a:t>Reading and Writing: An Interdisciplinary Journal</a:t>
            </a:r>
            <a:r>
              <a:rPr lang="en-US" sz="1500" dirty="0"/>
              <a:t>, v29 n4 p761-779 Apr 2016</a:t>
            </a:r>
          </a:p>
          <a:p>
            <a:endParaRPr lang="en-US" dirty="0"/>
          </a:p>
        </p:txBody>
      </p:sp>
    </p:spTree>
    <p:extLst>
      <p:ext uri="{BB962C8B-B14F-4D97-AF65-F5344CB8AC3E}">
        <p14:creationId xmlns:p14="http://schemas.microsoft.com/office/powerpoint/2010/main" val="5846720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48558" y="5770180"/>
            <a:ext cx="8132379" cy="693682"/>
          </a:xfrm>
        </p:spPr>
        <p:txBody>
          <a:bodyPr/>
          <a:lstStyle/>
          <a:p>
            <a:r>
              <a:rPr lang="en-US" dirty="0">
                <a:hlinkClick r:id="rId2"/>
              </a:rPr>
              <a:t>https://ripplekindness.org/resources/free-printouts/</a:t>
            </a:r>
            <a:endParaRPr lang="en-US" dirty="0"/>
          </a:p>
        </p:txBody>
      </p:sp>
      <p:pic>
        <p:nvPicPr>
          <p:cNvPr id="2052" name="Picture 4" descr="ipple Kindness Proje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214" y="472965"/>
            <a:ext cx="2286000" cy="203022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3178015" y="693683"/>
            <a:ext cx="8638459" cy="4659148"/>
          </a:xfrm>
          <a:prstGeom prst="rect">
            <a:avLst/>
          </a:prstGeom>
        </p:spPr>
      </p:pic>
    </p:spTree>
    <p:extLst>
      <p:ext uri="{BB962C8B-B14F-4D97-AF65-F5344CB8AC3E}">
        <p14:creationId xmlns:p14="http://schemas.microsoft.com/office/powerpoint/2010/main" val="19147658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986" y="0"/>
            <a:ext cx="10515600" cy="954084"/>
          </a:xfrm>
        </p:spPr>
        <p:txBody>
          <a:bodyPr/>
          <a:lstStyle/>
          <a:p>
            <a:r>
              <a:rPr lang="en-US" dirty="0"/>
              <a:t>Other Literary Texts About Kindness</a:t>
            </a:r>
          </a:p>
        </p:txBody>
      </p:sp>
      <p:pic>
        <p:nvPicPr>
          <p:cNvPr id="4" name="Picture 3"/>
          <p:cNvPicPr>
            <a:picLocks noChangeAspect="1"/>
          </p:cNvPicPr>
          <p:nvPr/>
        </p:nvPicPr>
        <p:blipFill>
          <a:blip r:embed="rId2"/>
          <a:stretch>
            <a:fillRect/>
          </a:stretch>
        </p:blipFill>
        <p:spPr>
          <a:xfrm>
            <a:off x="8609099" y="3351236"/>
            <a:ext cx="2725694" cy="3527369"/>
          </a:xfrm>
          <a:prstGeom prst="rect">
            <a:avLst/>
          </a:prstGeom>
        </p:spPr>
      </p:pic>
      <p:pic>
        <p:nvPicPr>
          <p:cNvPr id="5" name="Picture 4"/>
          <p:cNvPicPr>
            <a:picLocks noChangeAspect="1"/>
          </p:cNvPicPr>
          <p:nvPr/>
        </p:nvPicPr>
        <p:blipFill>
          <a:blip r:embed="rId3"/>
          <a:stretch>
            <a:fillRect/>
          </a:stretch>
        </p:blipFill>
        <p:spPr>
          <a:xfrm>
            <a:off x="279962" y="1319209"/>
            <a:ext cx="2933050" cy="3795712"/>
          </a:xfrm>
          <a:prstGeom prst="rect">
            <a:avLst/>
          </a:prstGeom>
        </p:spPr>
      </p:pic>
      <p:pic>
        <p:nvPicPr>
          <p:cNvPr id="1026" name="Picture 2" descr="https://images-na.ssl-images-amazon.com/images/I/51NYppzf%2BaL._SY380_BO1,204,203,200_.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5136" y="712131"/>
            <a:ext cx="3724050" cy="28508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images-na.ssl-images-amazon.com/images/I/61Fqv-6VeiL._SX384_BO1,204,203,200_.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15749" y="1608083"/>
            <a:ext cx="3676650" cy="4752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9427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48533"/>
          </a:xfrm>
        </p:spPr>
        <p:txBody>
          <a:bodyPr/>
          <a:lstStyle/>
          <a:p>
            <a:r>
              <a:rPr lang="en-US" dirty="0"/>
              <a:t>Econ Express Lessons</a:t>
            </a:r>
          </a:p>
        </p:txBody>
      </p:sp>
      <p:sp>
        <p:nvSpPr>
          <p:cNvPr id="3" name="Content Placeholder 2"/>
          <p:cNvSpPr>
            <a:spLocks noGrp="1"/>
          </p:cNvSpPr>
          <p:nvPr>
            <p:ph idx="1"/>
          </p:nvPr>
        </p:nvSpPr>
        <p:spPr>
          <a:xfrm>
            <a:off x="838200" y="1343487"/>
            <a:ext cx="6360622" cy="4351338"/>
          </a:xfrm>
        </p:spPr>
        <p:txBody>
          <a:bodyPr/>
          <a:lstStyle/>
          <a:p>
            <a:r>
              <a:rPr lang="en-US" dirty="0">
                <a:hlinkClick r:id="rId2"/>
              </a:rPr>
              <a:t>https://sunnymoney.weebly.com/1.html</a:t>
            </a:r>
            <a:r>
              <a:rPr lang="en-US" dirty="0"/>
              <a:t> </a:t>
            </a:r>
          </a:p>
        </p:txBody>
      </p:sp>
      <p:pic>
        <p:nvPicPr>
          <p:cNvPr id="4" name="Picture 3"/>
          <p:cNvPicPr>
            <a:picLocks noChangeAspect="1"/>
          </p:cNvPicPr>
          <p:nvPr/>
        </p:nvPicPr>
        <p:blipFill>
          <a:blip r:embed="rId3"/>
          <a:stretch>
            <a:fillRect/>
          </a:stretch>
        </p:blipFill>
        <p:spPr>
          <a:xfrm>
            <a:off x="838200" y="2105571"/>
            <a:ext cx="5304211" cy="4349047"/>
          </a:xfrm>
          <a:prstGeom prst="rect">
            <a:avLst/>
          </a:prstGeom>
        </p:spPr>
      </p:pic>
      <p:pic>
        <p:nvPicPr>
          <p:cNvPr id="6" name="Picture 5"/>
          <p:cNvPicPr>
            <a:picLocks noChangeAspect="1"/>
          </p:cNvPicPr>
          <p:nvPr/>
        </p:nvPicPr>
        <p:blipFill>
          <a:blip r:embed="rId4"/>
          <a:stretch>
            <a:fillRect/>
          </a:stretch>
        </p:blipFill>
        <p:spPr>
          <a:xfrm>
            <a:off x="6805449" y="2340613"/>
            <a:ext cx="5071412" cy="4114005"/>
          </a:xfrm>
          <a:prstGeom prst="rect">
            <a:avLst/>
          </a:prstGeom>
        </p:spPr>
      </p:pic>
    </p:spTree>
    <p:extLst>
      <p:ext uri="{BB962C8B-B14F-4D97-AF65-F5344CB8AC3E}">
        <p14:creationId xmlns:p14="http://schemas.microsoft.com/office/powerpoint/2010/main" val="1474055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216" y="124303"/>
            <a:ext cx="3708749" cy="1325563"/>
          </a:xfrm>
        </p:spPr>
        <p:txBody>
          <a:bodyPr>
            <a:normAutofit/>
          </a:bodyPr>
          <a:lstStyle/>
          <a:p>
            <a:r>
              <a:rPr lang="en-US" dirty="0"/>
              <a:t>Write About a Primary Source</a:t>
            </a:r>
          </a:p>
        </p:txBody>
      </p:sp>
      <p:pic>
        <p:nvPicPr>
          <p:cNvPr id="5" name="Picture 4"/>
          <p:cNvPicPr/>
          <p:nvPr/>
        </p:nvPicPr>
        <p:blipFill>
          <a:blip r:embed="rId3"/>
          <a:stretch>
            <a:fillRect/>
          </a:stretch>
        </p:blipFill>
        <p:spPr>
          <a:xfrm>
            <a:off x="6015081" y="124303"/>
            <a:ext cx="5197083" cy="6564596"/>
          </a:xfrm>
          <a:prstGeom prst="rect">
            <a:avLst/>
          </a:prstGeom>
        </p:spPr>
      </p:pic>
      <p:sp>
        <p:nvSpPr>
          <p:cNvPr id="6" name="TextBox 5"/>
          <p:cNvSpPr txBox="1"/>
          <p:nvPr/>
        </p:nvSpPr>
        <p:spPr>
          <a:xfrm>
            <a:off x="350730" y="1653437"/>
            <a:ext cx="4735620" cy="4093428"/>
          </a:xfrm>
          <a:prstGeom prst="rect">
            <a:avLst/>
          </a:prstGeom>
          <a:noFill/>
        </p:spPr>
        <p:txBody>
          <a:bodyPr wrap="square" rtlCol="0">
            <a:spAutoFit/>
          </a:bodyPr>
          <a:lstStyle/>
          <a:p>
            <a:pPr marL="285750" indent="-285750">
              <a:buFont typeface="Arial" charset="0"/>
              <a:buChar char="•"/>
            </a:pPr>
            <a:r>
              <a:rPr lang="en-US" sz="2000" dirty="0"/>
              <a:t>What is this document?</a:t>
            </a:r>
          </a:p>
          <a:p>
            <a:pPr marL="285750" indent="-285750">
              <a:buFont typeface="Arial" charset="0"/>
              <a:buChar char="•"/>
            </a:pPr>
            <a:r>
              <a:rPr lang="en-US" sz="2000" dirty="0"/>
              <a:t>Where might you find it?</a:t>
            </a:r>
          </a:p>
          <a:p>
            <a:pPr marL="285750" indent="-285750">
              <a:buFont typeface="Arial" charset="0"/>
              <a:buChar char="•"/>
            </a:pPr>
            <a:r>
              <a:rPr lang="en-US" sz="2000" dirty="0"/>
              <a:t>How old do you think this document might be?</a:t>
            </a:r>
          </a:p>
          <a:p>
            <a:pPr marL="285750" indent="-285750">
              <a:buFont typeface="Arial" charset="0"/>
              <a:buChar char="•"/>
            </a:pPr>
            <a:r>
              <a:rPr lang="en-US" sz="2000" dirty="0"/>
              <a:t>What are some terms that you do not know? What are some clues that can help you figure out the meanings?</a:t>
            </a:r>
          </a:p>
          <a:p>
            <a:pPr marL="285750" indent="-285750">
              <a:buFont typeface="Arial" charset="0"/>
              <a:buChar char="•"/>
            </a:pPr>
            <a:r>
              <a:rPr lang="en-US" sz="2000" dirty="0"/>
              <a:t>What would you order?  Why?</a:t>
            </a:r>
          </a:p>
          <a:p>
            <a:pPr marL="285750" indent="-285750">
              <a:buFont typeface="Arial" charset="0"/>
              <a:buChar char="•"/>
            </a:pPr>
            <a:r>
              <a:rPr lang="en-US" sz="2000" dirty="0"/>
              <a:t>What would be your second choice?  Why?</a:t>
            </a:r>
          </a:p>
          <a:p>
            <a:pPr marL="285750" indent="-285750">
              <a:buFont typeface="Arial" charset="0"/>
              <a:buChar char="•"/>
            </a:pPr>
            <a:r>
              <a:rPr lang="en-US" sz="2000" dirty="0"/>
              <a:t>If you were with 3 friends and had $6.00, what would each of you order?  How much money would you have left?</a:t>
            </a:r>
          </a:p>
        </p:txBody>
      </p:sp>
    </p:spTree>
    <p:extLst>
      <p:ext uri="{BB962C8B-B14F-4D97-AF65-F5344CB8AC3E}">
        <p14:creationId xmlns:p14="http://schemas.microsoft.com/office/powerpoint/2010/main" val="16908703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124216" y="124303"/>
            <a:ext cx="3708749" cy="1325563"/>
          </a:xfrm>
        </p:spPr>
        <p:txBody>
          <a:bodyPr>
            <a:normAutofit/>
          </a:bodyPr>
          <a:lstStyle/>
          <a:p>
            <a:r>
              <a:rPr lang="en-US" dirty="0"/>
              <a:t>Write About a Primary Source</a:t>
            </a:r>
          </a:p>
        </p:txBody>
      </p:sp>
      <p:pic>
        <p:nvPicPr>
          <p:cNvPr id="4" name="Picture 3"/>
          <p:cNvPicPr/>
          <p:nvPr/>
        </p:nvPicPr>
        <p:blipFill>
          <a:blip r:embed="rId3"/>
          <a:stretch>
            <a:fillRect/>
          </a:stretch>
        </p:blipFill>
        <p:spPr>
          <a:xfrm>
            <a:off x="7560076" y="292578"/>
            <a:ext cx="4432030" cy="6251097"/>
          </a:xfrm>
          <a:prstGeom prst="rect">
            <a:avLst/>
          </a:prstGeom>
        </p:spPr>
      </p:pic>
      <p:pic>
        <p:nvPicPr>
          <p:cNvPr id="2050" name="Picture 2" descr="mage result for cracker barrel men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6402" y="292577"/>
            <a:ext cx="3380236" cy="64491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21299" y="2057400"/>
            <a:ext cx="3885103" cy="1323439"/>
          </a:xfrm>
          <a:prstGeom prst="rect">
            <a:avLst/>
          </a:prstGeom>
          <a:noFill/>
        </p:spPr>
        <p:txBody>
          <a:bodyPr wrap="square" rtlCol="0">
            <a:spAutoFit/>
          </a:bodyPr>
          <a:lstStyle/>
          <a:p>
            <a:pPr marL="285750" indent="-285750">
              <a:buFont typeface="Arial" charset="0"/>
              <a:buChar char="•"/>
            </a:pPr>
            <a:r>
              <a:rPr lang="en-US" sz="2000" dirty="0"/>
              <a:t>How are these menus the same?</a:t>
            </a:r>
          </a:p>
          <a:p>
            <a:pPr marL="285750" indent="-285750">
              <a:buFont typeface="Arial" charset="0"/>
              <a:buChar char="•"/>
            </a:pPr>
            <a:r>
              <a:rPr lang="en-US" sz="2000" dirty="0"/>
              <a:t>How are they different?</a:t>
            </a:r>
          </a:p>
          <a:p>
            <a:pPr marL="285750" indent="-285750">
              <a:buFont typeface="Arial" charset="0"/>
              <a:buChar char="•"/>
            </a:pPr>
            <a:r>
              <a:rPr lang="en-US" sz="2000" dirty="0"/>
              <a:t>At which restaurant would you rather each?  Why?</a:t>
            </a:r>
          </a:p>
        </p:txBody>
      </p:sp>
    </p:spTree>
    <p:extLst>
      <p:ext uri="{BB962C8B-B14F-4D97-AF65-F5344CB8AC3E}">
        <p14:creationId xmlns:p14="http://schemas.microsoft.com/office/powerpoint/2010/main" val="15151977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Involving Children in Their Communities</a:t>
            </a:r>
          </a:p>
        </p:txBody>
      </p:sp>
      <p:sp>
        <p:nvSpPr>
          <p:cNvPr id="3" name="Content Placeholder 2"/>
          <p:cNvSpPr>
            <a:spLocks noGrp="1"/>
          </p:cNvSpPr>
          <p:nvPr>
            <p:ph idx="1"/>
          </p:nvPr>
        </p:nvSpPr>
        <p:spPr/>
        <p:txBody>
          <a:bodyPr>
            <a:normAutofit lnSpcReduction="10000"/>
          </a:bodyPr>
          <a:lstStyle/>
          <a:p>
            <a:r>
              <a:rPr lang="en-US" dirty="0">
                <a:hlinkClick r:id="rId2"/>
              </a:rPr>
              <a:t>https://wnep.com/2019/03/18/community-helping-fire-victims-in-carbondale/</a:t>
            </a:r>
            <a:endParaRPr lang="en-US" dirty="0"/>
          </a:p>
          <a:p>
            <a:r>
              <a:rPr lang="en-US" dirty="0">
                <a:hlinkClick r:id="rId3"/>
              </a:rPr>
              <a:t>https://www.healthychildren.org/English/family-life/Community/Pages/default.aspx</a:t>
            </a:r>
            <a:endParaRPr lang="en-US" dirty="0"/>
          </a:p>
          <a:p>
            <a:r>
              <a:rPr lang="en-US" dirty="0">
                <a:hlinkClick r:id="rId4"/>
              </a:rPr>
              <a:t>https://www.scarymommy.com/ways-kids-can-volunteer-make-difference/</a:t>
            </a:r>
            <a:endParaRPr lang="en-US" dirty="0"/>
          </a:p>
          <a:p>
            <a:r>
              <a:rPr lang="en-US" dirty="0">
                <a:hlinkClick r:id="rId5"/>
              </a:rPr>
              <a:t>https://kidshealth.org/en/parents/volunteer.html</a:t>
            </a:r>
            <a:endParaRPr lang="en-US" dirty="0"/>
          </a:p>
          <a:p>
            <a:r>
              <a:rPr lang="en-US" dirty="0">
                <a:hlinkClick r:id="rId6"/>
              </a:rPr>
              <a:t>https://www.kidscanmakeadifference.org/what-kids-can-do-2</a:t>
            </a:r>
            <a:endParaRPr lang="en-US" dirty="0"/>
          </a:p>
          <a:p>
            <a:r>
              <a:rPr lang="en-US" dirty="0">
                <a:hlinkClick r:id="rId7"/>
              </a:rPr>
              <a:t>https://www.thelittlegym.com/blog/2018/9/little-ways-kids-can-make-a-big-difference-in-their-community/</a:t>
            </a:r>
            <a:endParaRPr lang="en-US" dirty="0"/>
          </a:p>
          <a:p>
            <a:endParaRPr lang="en-US" dirty="0"/>
          </a:p>
        </p:txBody>
      </p:sp>
    </p:spTree>
    <p:extLst>
      <p:ext uri="{BB962C8B-B14F-4D97-AF65-F5344CB8AC3E}">
        <p14:creationId xmlns:p14="http://schemas.microsoft.com/office/powerpoint/2010/main" val="6546469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3081"/>
            <a:ext cx="7141779" cy="770097"/>
          </a:xfrm>
        </p:spPr>
        <p:txBody>
          <a:bodyPr/>
          <a:lstStyle/>
          <a:p>
            <a:r>
              <a:rPr lang="en-US" dirty="0"/>
              <a:t>Answer the essential question.</a:t>
            </a:r>
          </a:p>
        </p:txBody>
      </p:sp>
      <p:pic>
        <p:nvPicPr>
          <p:cNvPr id="6" name="Picture 6" descr="mage result for a chair for my moth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151" y="913178"/>
            <a:ext cx="4670854" cy="349669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ipple Kindness Proje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2746" y="4584029"/>
            <a:ext cx="1795563" cy="159466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a:stretch>
            <a:fillRect/>
          </a:stretch>
        </p:blipFill>
        <p:spPr>
          <a:xfrm>
            <a:off x="5899546" y="3730079"/>
            <a:ext cx="2905622" cy="2357084"/>
          </a:xfrm>
          <a:prstGeom prst="rect">
            <a:avLst/>
          </a:prstGeom>
        </p:spPr>
      </p:pic>
      <p:sp>
        <p:nvSpPr>
          <p:cNvPr id="10" name="Content Placeholder 3"/>
          <p:cNvSpPr txBox="1">
            <a:spLocks noGrp="1"/>
          </p:cNvSpPr>
          <p:nvPr>
            <p:ph idx="1"/>
          </p:nvPr>
        </p:nvSpPr>
        <p:spPr>
          <a:xfrm>
            <a:off x="0" y="6301454"/>
            <a:ext cx="12192000" cy="438582"/>
          </a:xfrm>
          <a:prstGeom prst="rect">
            <a:avLst/>
          </a:prstGeom>
          <a:noFill/>
        </p:spPr>
        <p:txBody>
          <a:bodyPr wrap="square" rtlCol="0">
            <a:spAutoFit/>
          </a:bodyPr>
          <a:lstStyle/>
          <a:p>
            <a:pPr marL="0" indent="0">
              <a:buNone/>
            </a:pPr>
            <a:r>
              <a:rPr lang="en-US" sz="2500" dirty="0"/>
              <a:t>How can acts of kindness help us understand the benefits of saving, spending </a:t>
            </a:r>
            <a:r>
              <a:rPr lang="en-US" sz="2500"/>
              <a:t>and donating?</a:t>
            </a:r>
            <a:endParaRPr lang="en-US" sz="2500" dirty="0"/>
          </a:p>
        </p:txBody>
      </p:sp>
      <p:pic>
        <p:nvPicPr>
          <p:cNvPr id="11" name="Picture 4" descr="https://images-na.ssl-images-amazon.com/images/I/61Fqv-6VeiL._SX384_BO1,204,203,200_.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4549" y="292639"/>
            <a:ext cx="1954454" cy="252661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s://images-na.ssl-images-amazon.com/images/I/51NYppzf%2BaL._SY380_BO1,204,203,200_.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70682" y="4714152"/>
            <a:ext cx="1913100" cy="146453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7"/>
          <a:stretch>
            <a:fillRect/>
          </a:stretch>
        </p:blipFill>
        <p:spPr>
          <a:xfrm>
            <a:off x="9420932" y="3121304"/>
            <a:ext cx="2260575" cy="2925450"/>
          </a:xfrm>
          <a:prstGeom prst="rect">
            <a:avLst/>
          </a:prstGeom>
        </p:spPr>
      </p:pic>
      <p:pic>
        <p:nvPicPr>
          <p:cNvPr id="14" name="Picture 13"/>
          <p:cNvPicPr>
            <a:picLocks noChangeAspect="1"/>
          </p:cNvPicPr>
          <p:nvPr/>
        </p:nvPicPr>
        <p:blipFill>
          <a:blip r:embed="rId8"/>
          <a:stretch>
            <a:fillRect/>
          </a:stretch>
        </p:blipFill>
        <p:spPr>
          <a:xfrm>
            <a:off x="6510501" y="637746"/>
            <a:ext cx="2294667" cy="2969569"/>
          </a:xfrm>
          <a:prstGeom prst="rect">
            <a:avLst/>
          </a:prstGeom>
        </p:spPr>
      </p:pic>
    </p:spTree>
    <p:extLst>
      <p:ext uri="{BB962C8B-B14F-4D97-AF65-F5344CB8AC3E}">
        <p14:creationId xmlns:p14="http://schemas.microsoft.com/office/powerpoint/2010/main" val="9247706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3124550"/>
            <a:ext cx="5544275" cy="461665"/>
          </a:xfrm>
          <a:prstGeom prst="rect">
            <a:avLst/>
          </a:prstGeom>
          <a:noFill/>
        </p:spPr>
        <p:txBody>
          <a:bodyPr wrap="none" rtlCol="0">
            <a:spAutoFit/>
          </a:bodyPr>
          <a:lstStyle/>
          <a:p>
            <a:r>
              <a:rPr lang="en-US" sz="2400" dirty="0"/>
              <a:t>How do we make the world a </a:t>
            </a:r>
            <a:r>
              <a:rPr lang="en-US" sz="2400"/>
              <a:t>better place?</a:t>
            </a:r>
            <a:endParaRPr lang="en-US" sz="2400" dirty="0"/>
          </a:p>
        </p:txBody>
      </p:sp>
      <p:pic>
        <p:nvPicPr>
          <p:cNvPr id="1026" name="Picture 2" descr="mage result for miss rumphi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5403" y="991891"/>
            <a:ext cx="5925189" cy="4726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79634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Kid President: How Good Spreads</a:t>
            </a:r>
          </a:p>
        </p:txBody>
      </p:sp>
      <p:sp>
        <p:nvSpPr>
          <p:cNvPr id="5" name="Rectangle 4"/>
          <p:cNvSpPr/>
          <p:nvPr/>
        </p:nvSpPr>
        <p:spPr>
          <a:xfrm>
            <a:off x="3079018" y="6488668"/>
            <a:ext cx="4980081" cy="369332"/>
          </a:xfrm>
          <a:prstGeom prst="rect">
            <a:avLst/>
          </a:prstGeom>
        </p:spPr>
        <p:txBody>
          <a:bodyPr wrap="none">
            <a:spAutoFit/>
          </a:bodyPr>
          <a:lstStyle/>
          <a:p>
            <a:r>
              <a:rPr lang="en-US" dirty="0">
                <a:hlinkClick r:id="rId2"/>
              </a:rPr>
              <a:t>https://www.youtube.com/watch?v=bH5ozEo1Ao4</a:t>
            </a:r>
            <a:endParaRPr lang="en-US" dirty="0"/>
          </a:p>
        </p:txBody>
      </p:sp>
      <p:pic>
        <p:nvPicPr>
          <p:cNvPr id="3" name="Picture 2"/>
          <p:cNvPicPr>
            <a:picLocks noChangeAspect="1"/>
          </p:cNvPicPr>
          <p:nvPr/>
        </p:nvPicPr>
        <p:blipFill>
          <a:blip r:embed="rId3"/>
          <a:stretch>
            <a:fillRect/>
          </a:stretch>
        </p:blipFill>
        <p:spPr>
          <a:xfrm>
            <a:off x="1796512" y="1690688"/>
            <a:ext cx="8382000" cy="4584700"/>
          </a:xfrm>
          <a:prstGeom prst="rect">
            <a:avLst/>
          </a:prstGeom>
        </p:spPr>
      </p:pic>
    </p:spTree>
    <p:extLst>
      <p:ext uri="{BB962C8B-B14F-4D97-AF65-F5344CB8AC3E}">
        <p14:creationId xmlns:p14="http://schemas.microsoft.com/office/powerpoint/2010/main" val="2848403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Image Analysis</a:t>
            </a:r>
          </a:p>
        </p:txBody>
      </p:sp>
      <p:graphicFrame>
        <p:nvGraphicFramePr>
          <p:cNvPr id="4" name="Table 3"/>
          <p:cNvGraphicFramePr>
            <a:graphicFrameLocks noGrp="1"/>
          </p:cNvGraphicFramePr>
          <p:nvPr>
            <p:extLst>
              <p:ext uri="{D42A27DB-BD31-4B8C-83A1-F6EECF244321}">
                <p14:modId xmlns:p14="http://schemas.microsoft.com/office/powerpoint/2010/main" val="1227524305"/>
              </p:ext>
            </p:extLst>
          </p:nvPr>
        </p:nvGraphicFramePr>
        <p:xfrm>
          <a:off x="365229" y="1504589"/>
          <a:ext cx="5278827" cy="5151446"/>
        </p:xfrm>
        <a:graphic>
          <a:graphicData uri="http://schemas.openxmlformats.org/drawingml/2006/table">
            <a:tbl>
              <a:tblPr firstRow="1" bandRow="1">
                <a:tableStyleId>{5C22544A-7EE6-4342-B048-85BDC9FD1C3A}</a:tableStyleId>
              </a:tblPr>
              <a:tblGrid>
                <a:gridCol w="1759609">
                  <a:extLst>
                    <a:ext uri="{9D8B030D-6E8A-4147-A177-3AD203B41FA5}">
                      <a16:colId xmlns:a16="http://schemas.microsoft.com/office/drawing/2014/main" val="20000"/>
                    </a:ext>
                  </a:extLst>
                </a:gridCol>
                <a:gridCol w="1759609">
                  <a:extLst>
                    <a:ext uri="{9D8B030D-6E8A-4147-A177-3AD203B41FA5}">
                      <a16:colId xmlns:a16="http://schemas.microsoft.com/office/drawing/2014/main" val="20001"/>
                    </a:ext>
                  </a:extLst>
                </a:gridCol>
                <a:gridCol w="1759609">
                  <a:extLst>
                    <a:ext uri="{9D8B030D-6E8A-4147-A177-3AD203B41FA5}">
                      <a16:colId xmlns:a16="http://schemas.microsoft.com/office/drawing/2014/main" val="20002"/>
                    </a:ext>
                  </a:extLst>
                </a:gridCol>
              </a:tblGrid>
              <a:tr h="617602">
                <a:tc>
                  <a:txBody>
                    <a:bodyPr/>
                    <a:lstStyle/>
                    <a:p>
                      <a:r>
                        <a:rPr lang="en-US" dirty="0"/>
                        <a:t>What do I see?</a:t>
                      </a:r>
                    </a:p>
                  </a:txBody>
                  <a:tcPr/>
                </a:tc>
                <a:tc>
                  <a:txBody>
                    <a:bodyPr/>
                    <a:lstStyle/>
                    <a:p>
                      <a:r>
                        <a:rPr lang="en-US" dirty="0"/>
                        <a:t>What do I think?</a:t>
                      </a:r>
                    </a:p>
                  </a:txBody>
                  <a:tcPr/>
                </a:tc>
                <a:tc>
                  <a:txBody>
                    <a:bodyPr/>
                    <a:lstStyle/>
                    <a:p>
                      <a:r>
                        <a:rPr lang="en-US" dirty="0"/>
                        <a:t>What do I wonder?</a:t>
                      </a:r>
                    </a:p>
                  </a:txBody>
                  <a:tcPr/>
                </a:tc>
                <a:extLst>
                  <a:ext uri="{0D108BD9-81ED-4DB2-BD59-A6C34878D82A}">
                    <a16:rowId xmlns:a16="http://schemas.microsoft.com/office/drawing/2014/main" val="10000"/>
                  </a:ext>
                </a:extLst>
              </a:tr>
              <a:tr h="4511366">
                <a:tc>
                  <a:txBody>
                    <a:bodyPr/>
                    <a:lstStyle/>
                    <a:p>
                      <a:endParaRPr lang="en-US" baseline="0" dirty="0"/>
                    </a:p>
                    <a:p>
                      <a:endParaRPr lang="en-US" dirty="0"/>
                    </a:p>
                  </a:txBody>
                  <a:tcPr/>
                </a:tc>
                <a:tc>
                  <a:txBody>
                    <a:bodyPr/>
                    <a:lstStyle/>
                    <a:p>
                      <a:endParaRPr lang="en-US" dirty="0"/>
                    </a:p>
                    <a:p>
                      <a:endParaRPr lang="en-US" dirty="0"/>
                    </a:p>
                    <a:p>
                      <a:endParaRPr lang="en-US" dirty="0"/>
                    </a:p>
                  </a:txBody>
                  <a:tcPr/>
                </a:tc>
                <a:tc>
                  <a:txBody>
                    <a:bodyPr/>
                    <a:lstStyle/>
                    <a:p>
                      <a:endParaRPr lang="en-US" dirty="0"/>
                    </a:p>
                  </a:txBody>
                  <a:tcPr/>
                </a:tc>
                <a:extLst>
                  <a:ext uri="{0D108BD9-81ED-4DB2-BD59-A6C34878D82A}">
                    <a16:rowId xmlns:a16="http://schemas.microsoft.com/office/drawing/2014/main" val="10001"/>
                  </a:ext>
                </a:extLst>
              </a:tr>
            </a:tbl>
          </a:graphicData>
        </a:graphic>
      </p:graphicFrame>
      <p:pic>
        <p:nvPicPr>
          <p:cNvPr id="2050" name="Picture 2" descr="mage result for beautification projec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690688"/>
            <a:ext cx="5682577" cy="4261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21375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Presentation</a:t>
            </a:r>
          </a:p>
        </p:txBody>
      </p:sp>
      <p:sp>
        <p:nvSpPr>
          <p:cNvPr id="3" name="Content Placeholder 2"/>
          <p:cNvSpPr>
            <a:spLocks noGrp="1"/>
          </p:cNvSpPr>
          <p:nvPr>
            <p:ph idx="1"/>
          </p:nvPr>
        </p:nvSpPr>
        <p:spPr/>
        <p:txBody>
          <a:bodyPr/>
          <a:lstStyle/>
          <a:p>
            <a:r>
              <a:rPr lang="en-US" dirty="0"/>
              <a:t>How do we help children look beyond themselves so they can help those in need?  Participants will be introduced to a variety of text sets that exemplify service, giving, and empathy for others.  </a:t>
            </a:r>
          </a:p>
          <a:p>
            <a:r>
              <a:rPr lang="en-US" dirty="0"/>
              <a:t>In addition, we will explore how literacy, civic participation, economic thinking, and financial literacy can be integrated into meaningful learning.</a:t>
            </a:r>
          </a:p>
        </p:txBody>
      </p:sp>
    </p:spTree>
    <p:extLst>
      <p:ext uri="{BB962C8B-B14F-4D97-AF65-F5344CB8AC3E}">
        <p14:creationId xmlns:p14="http://schemas.microsoft.com/office/powerpoint/2010/main" val="16047086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173" y="219032"/>
            <a:ext cx="10515600" cy="1325563"/>
          </a:xfrm>
        </p:spPr>
        <p:txBody>
          <a:bodyPr/>
          <a:lstStyle/>
          <a:p>
            <a:r>
              <a:rPr lang="en-US" dirty="0"/>
              <a:t>Read the literary text.</a:t>
            </a:r>
          </a:p>
        </p:txBody>
      </p:sp>
      <p:sp>
        <p:nvSpPr>
          <p:cNvPr id="3" name="Content Placeholder 2"/>
          <p:cNvSpPr>
            <a:spLocks noGrp="1"/>
          </p:cNvSpPr>
          <p:nvPr>
            <p:ph idx="1"/>
          </p:nvPr>
        </p:nvSpPr>
        <p:spPr>
          <a:xfrm>
            <a:off x="5436973" y="219032"/>
            <a:ext cx="5916827" cy="6638968"/>
          </a:xfrm>
        </p:spPr>
        <p:txBody>
          <a:bodyPr>
            <a:normAutofit/>
          </a:bodyPr>
          <a:lstStyle/>
          <a:p>
            <a:r>
              <a:rPr lang="en-US" dirty="0"/>
              <a:t>Questions:</a:t>
            </a:r>
          </a:p>
          <a:p>
            <a:r>
              <a:rPr lang="en-US" dirty="0"/>
              <a:t>How did Alice help her grandfather at work?</a:t>
            </a:r>
          </a:p>
          <a:p>
            <a:r>
              <a:rPr lang="en-US" dirty="0"/>
              <a:t>What advice did Grandfather give to Alice?  Why do you think he said this to her?</a:t>
            </a:r>
          </a:p>
          <a:p>
            <a:r>
              <a:rPr lang="en-US" dirty="0"/>
              <a:t>What type of work did Alice do?</a:t>
            </a:r>
          </a:p>
          <a:p>
            <a:r>
              <a:rPr lang="en-US" dirty="0"/>
              <a:t>How did her travels impact her thoughts about making the world more beautiful?</a:t>
            </a:r>
          </a:p>
          <a:p>
            <a:r>
              <a:rPr lang="en-US" dirty="0"/>
              <a:t>How did Alice make the world a more beautiful place?</a:t>
            </a:r>
          </a:p>
          <a:p>
            <a:r>
              <a:rPr lang="en-US" dirty="0"/>
              <a:t>What could you do to make the world a better place?</a:t>
            </a:r>
          </a:p>
        </p:txBody>
      </p:sp>
      <p:pic>
        <p:nvPicPr>
          <p:cNvPr id="5" name="Picture 2" descr="mage result for miss rumphi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468" y="1544595"/>
            <a:ext cx="4921555" cy="3926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69304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6"/>
            <a:ext cx="12192000" cy="902684"/>
          </a:xfrm>
        </p:spPr>
        <p:txBody>
          <a:bodyPr/>
          <a:lstStyle/>
          <a:p>
            <a:r>
              <a:rPr lang="en-US" dirty="0"/>
              <a:t>Lady Bird Johnson: </a:t>
            </a:r>
            <a:r>
              <a:rPr lang="en-US"/>
              <a:t>Highway Beautification Act 1965</a:t>
            </a:r>
          </a:p>
        </p:txBody>
      </p:sp>
      <p:pic>
        <p:nvPicPr>
          <p:cNvPr id="6146" name="Picture 2" descr="mage result for where flowers bloom so does ho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376" y="1481015"/>
            <a:ext cx="3193942" cy="479091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mage result for lady bird johnson highway beautification a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8724" y="1455029"/>
            <a:ext cx="3370032" cy="48168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4089876" y="1267809"/>
            <a:ext cx="4012247" cy="5192319"/>
          </a:xfrm>
          <a:prstGeom prst="rect">
            <a:avLst/>
          </a:prstGeom>
        </p:spPr>
      </p:pic>
      <p:sp>
        <p:nvSpPr>
          <p:cNvPr id="6" name="Rectangle 5"/>
          <p:cNvSpPr/>
          <p:nvPr/>
        </p:nvSpPr>
        <p:spPr>
          <a:xfrm>
            <a:off x="5439245" y="6424504"/>
            <a:ext cx="5802358" cy="369332"/>
          </a:xfrm>
          <a:prstGeom prst="rect">
            <a:avLst/>
          </a:prstGeom>
        </p:spPr>
        <p:txBody>
          <a:bodyPr wrap="none">
            <a:spAutoFit/>
          </a:bodyPr>
          <a:lstStyle/>
          <a:p>
            <a:r>
              <a:rPr lang="en-US" dirty="0">
                <a:hlinkClick r:id="rId5"/>
              </a:rPr>
              <a:t>http://www.lbjlibrary.org/mediakits/highwaybeautification/</a:t>
            </a:r>
            <a:endParaRPr lang="en-US" dirty="0"/>
          </a:p>
        </p:txBody>
      </p:sp>
      <p:sp>
        <p:nvSpPr>
          <p:cNvPr id="7" name="Rectangle 6"/>
          <p:cNvSpPr/>
          <p:nvPr/>
        </p:nvSpPr>
        <p:spPr>
          <a:xfrm>
            <a:off x="1156329" y="6442316"/>
            <a:ext cx="3339056" cy="369332"/>
          </a:xfrm>
          <a:prstGeom prst="rect">
            <a:avLst/>
          </a:prstGeom>
        </p:spPr>
        <p:txBody>
          <a:bodyPr wrap="none">
            <a:spAutoFit/>
          </a:bodyPr>
          <a:lstStyle/>
          <a:p>
            <a:r>
              <a:rPr lang="en-US" dirty="0">
                <a:hlinkClick r:id="rId6"/>
              </a:rPr>
              <a:t>http://www.ladybirdjohnson.org/</a:t>
            </a:r>
            <a:endParaRPr lang="en-US" dirty="0"/>
          </a:p>
        </p:txBody>
      </p:sp>
    </p:spTree>
    <p:extLst>
      <p:ext uri="{BB962C8B-B14F-4D97-AF65-F5344CB8AC3E}">
        <p14:creationId xmlns:p14="http://schemas.microsoft.com/office/powerpoint/2010/main" val="19668319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270171"/>
          </a:xfrm>
          <a:prstGeom prst="rect">
            <a:avLst/>
          </a:prstGeom>
        </p:spPr>
      </p:pic>
      <p:sp>
        <p:nvSpPr>
          <p:cNvPr id="3" name="Rectangle 2"/>
          <p:cNvSpPr/>
          <p:nvPr/>
        </p:nvSpPr>
        <p:spPr>
          <a:xfrm>
            <a:off x="4500807" y="6431102"/>
            <a:ext cx="2787430" cy="369332"/>
          </a:xfrm>
          <a:prstGeom prst="rect">
            <a:avLst/>
          </a:prstGeom>
        </p:spPr>
        <p:txBody>
          <a:bodyPr wrap="none">
            <a:spAutoFit/>
          </a:bodyPr>
          <a:lstStyle/>
          <a:p>
            <a:r>
              <a:rPr lang="en-US" dirty="0">
                <a:hlinkClick r:id="rId3"/>
              </a:rPr>
              <a:t>https://www.kab.org/home</a:t>
            </a:r>
            <a:endParaRPr lang="en-US" dirty="0"/>
          </a:p>
        </p:txBody>
      </p:sp>
    </p:spTree>
    <p:extLst>
      <p:ext uri="{BB962C8B-B14F-4D97-AF65-F5344CB8AC3E}">
        <p14:creationId xmlns:p14="http://schemas.microsoft.com/office/powerpoint/2010/main" val="20866612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14349" y="0"/>
            <a:ext cx="11249025" cy="6203240"/>
          </a:xfrm>
          <a:prstGeom prst="rect">
            <a:avLst/>
          </a:prstGeom>
        </p:spPr>
      </p:pic>
      <p:sp>
        <p:nvSpPr>
          <p:cNvPr id="3" name="Rectangle 2"/>
          <p:cNvSpPr/>
          <p:nvPr/>
        </p:nvSpPr>
        <p:spPr>
          <a:xfrm>
            <a:off x="3974466" y="6373296"/>
            <a:ext cx="3814442" cy="369332"/>
          </a:xfrm>
          <a:prstGeom prst="rect">
            <a:avLst/>
          </a:prstGeom>
        </p:spPr>
        <p:txBody>
          <a:bodyPr wrap="none">
            <a:spAutoFit/>
          </a:bodyPr>
          <a:lstStyle/>
          <a:p>
            <a:r>
              <a:rPr lang="en-US" dirty="0">
                <a:hlinkClick r:id="rId3"/>
              </a:rPr>
              <a:t>https://www.keepfloridabeautiful.org/</a:t>
            </a:r>
            <a:endParaRPr lang="en-US" dirty="0"/>
          </a:p>
        </p:txBody>
      </p:sp>
    </p:spTree>
    <p:extLst>
      <p:ext uri="{BB962C8B-B14F-4D97-AF65-F5344CB8AC3E}">
        <p14:creationId xmlns:p14="http://schemas.microsoft.com/office/powerpoint/2010/main" val="10986778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91157" y="6158984"/>
            <a:ext cx="4152612" cy="369332"/>
          </a:xfrm>
          <a:prstGeom prst="rect">
            <a:avLst/>
          </a:prstGeom>
        </p:spPr>
        <p:txBody>
          <a:bodyPr wrap="none">
            <a:spAutoFit/>
          </a:bodyPr>
          <a:lstStyle/>
          <a:p>
            <a:r>
              <a:rPr lang="en-US" dirty="0">
                <a:hlinkClick r:id="rId2"/>
              </a:rPr>
              <a:t>http://www.keeppolkcountybeautiful.org/</a:t>
            </a:r>
            <a:endParaRPr lang="en-US" dirty="0"/>
          </a:p>
        </p:txBody>
      </p:sp>
      <p:pic>
        <p:nvPicPr>
          <p:cNvPr id="3" name="Picture 2"/>
          <p:cNvPicPr>
            <a:picLocks noChangeAspect="1"/>
          </p:cNvPicPr>
          <p:nvPr/>
        </p:nvPicPr>
        <p:blipFill>
          <a:blip r:embed="rId3"/>
          <a:stretch>
            <a:fillRect/>
          </a:stretch>
        </p:blipFill>
        <p:spPr>
          <a:xfrm>
            <a:off x="271462" y="731782"/>
            <a:ext cx="11749087" cy="4468868"/>
          </a:xfrm>
          <a:prstGeom prst="rect">
            <a:avLst/>
          </a:prstGeom>
        </p:spPr>
      </p:pic>
    </p:spTree>
    <p:extLst>
      <p:ext uri="{BB962C8B-B14F-4D97-AF65-F5344CB8AC3E}">
        <p14:creationId xmlns:p14="http://schemas.microsoft.com/office/powerpoint/2010/main" val="6480885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19286" y="6191935"/>
            <a:ext cx="8010525" cy="369332"/>
          </a:xfrm>
          <a:prstGeom prst="rect">
            <a:avLst/>
          </a:prstGeom>
        </p:spPr>
        <p:txBody>
          <a:bodyPr wrap="square">
            <a:spAutoFit/>
          </a:bodyPr>
          <a:lstStyle/>
          <a:p>
            <a:r>
              <a:rPr lang="en-US" dirty="0">
                <a:hlinkClick r:id="rId2"/>
              </a:rPr>
              <a:t>https://www.scgov.net/government/utilities-water/keep-sarasota-county-beautiful</a:t>
            </a:r>
            <a:endParaRPr lang="en-US" dirty="0"/>
          </a:p>
        </p:txBody>
      </p:sp>
      <p:pic>
        <p:nvPicPr>
          <p:cNvPr id="3" name="Picture 2"/>
          <p:cNvPicPr>
            <a:picLocks noChangeAspect="1"/>
          </p:cNvPicPr>
          <p:nvPr/>
        </p:nvPicPr>
        <p:blipFill>
          <a:blip r:embed="rId3"/>
          <a:stretch>
            <a:fillRect/>
          </a:stretch>
        </p:blipFill>
        <p:spPr>
          <a:xfrm>
            <a:off x="642938" y="204560"/>
            <a:ext cx="10806112" cy="5660345"/>
          </a:xfrm>
          <a:prstGeom prst="rect">
            <a:avLst/>
          </a:prstGeom>
        </p:spPr>
      </p:pic>
    </p:spTree>
    <p:extLst>
      <p:ext uri="{BB962C8B-B14F-4D97-AF65-F5344CB8AC3E}">
        <p14:creationId xmlns:p14="http://schemas.microsoft.com/office/powerpoint/2010/main" val="16612340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95944" y="462637"/>
            <a:ext cx="10966382" cy="5302731"/>
          </a:xfrm>
          <a:prstGeom prst="rect">
            <a:avLst/>
          </a:prstGeom>
        </p:spPr>
      </p:pic>
      <p:sp>
        <p:nvSpPr>
          <p:cNvPr id="6" name="Rectangle 5"/>
          <p:cNvSpPr/>
          <p:nvPr/>
        </p:nvSpPr>
        <p:spPr>
          <a:xfrm>
            <a:off x="3600573" y="6235507"/>
            <a:ext cx="4323171" cy="369332"/>
          </a:xfrm>
          <a:prstGeom prst="rect">
            <a:avLst/>
          </a:prstGeom>
        </p:spPr>
        <p:txBody>
          <a:bodyPr wrap="none">
            <a:spAutoFit/>
          </a:bodyPr>
          <a:lstStyle/>
          <a:p>
            <a:r>
              <a:rPr lang="en-US" dirty="0">
                <a:hlinkClick r:id="rId3"/>
              </a:rPr>
              <a:t>https://www.youngvoicesfortheplanet.com/</a:t>
            </a:r>
            <a:endParaRPr lang="en-US" dirty="0"/>
          </a:p>
        </p:txBody>
      </p:sp>
    </p:spTree>
    <p:extLst>
      <p:ext uri="{BB962C8B-B14F-4D97-AF65-F5344CB8AC3E}">
        <p14:creationId xmlns:p14="http://schemas.microsoft.com/office/powerpoint/2010/main" val="16471524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image.slidesharecdn.com/goodsandservices-180418192700/95/goods-and-services-1-638.jpg?cb=152407963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722" y="523875"/>
            <a:ext cx="5723163" cy="429685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3927330" y="6139934"/>
            <a:ext cx="3956339" cy="369332"/>
          </a:xfrm>
          <a:prstGeom prst="rect">
            <a:avLst/>
          </a:prstGeom>
        </p:spPr>
        <p:txBody>
          <a:bodyPr wrap="none">
            <a:spAutoFit/>
          </a:bodyPr>
          <a:lstStyle/>
          <a:p>
            <a:r>
              <a:rPr lang="en-US" dirty="0">
                <a:hlinkClick r:id="rId3"/>
              </a:rPr>
              <a:t>https://sunnymoney.weebly.com/1.html</a:t>
            </a:r>
            <a:endParaRPr lang="en-US" dirty="0"/>
          </a:p>
        </p:txBody>
      </p:sp>
      <p:pic>
        <p:nvPicPr>
          <p:cNvPr id="3076" name="Picture 4" descr="https://image.slidesharecdn.com/whosetools1-180418193031/95/whose-tools1-1-638.jpg?cb=152407984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3694" y="523875"/>
            <a:ext cx="5723163" cy="429685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06448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Decisionomics Lesson</a:t>
            </a:r>
          </a:p>
        </p:txBody>
      </p:sp>
      <p:pic>
        <p:nvPicPr>
          <p:cNvPr id="4" name="Picture 3"/>
          <p:cNvPicPr>
            <a:picLocks noChangeAspect="1"/>
          </p:cNvPicPr>
          <p:nvPr/>
        </p:nvPicPr>
        <p:blipFill>
          <a:blip r:embed="rId2"/>
          <a:stretch>
            <a:fillRect/>
          </a:stretch>
        </p:blipFill>
        <p:spPr>
          <a:xfrm>
            <a:off x="471487" y="1690689"/>
            <a:ext cx="5536560" cy="5000146"/>
          </a:xfrm>
          <a:prstGeom prst="rect">
            <a:avLst/>
          </a:prstGeom>
          <a:ln>
            <a:solidFill>
              <a:schemeClr val="tx1"/>
            </a:solidFill>
          </a:ln>
        </p:spPr>
      </p:pic>
    </p:spTree>
    <p:extLst>
      <p:ext uri="{BB962C8B-B14F-4D97-AF65-F5344CB8AC3E}">
        <p14:creationId xmlns:p14="http://schemas.microsoft.com/office/powerpoint/2010/main" val="16781132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Which is the best National Park vacation?</a:t>
            </a:r>
          </a:p>
        </p:txBody>
      </p:sp>
      <p:sp>
        <p:nvSpPr>
          <p:cNvPr id="3" name="Content Placeholder 2"/>
          <p:cNvSpPr>
            <a:spLocks noGrp="1"/>
          </p:cNvSpPr>
          <p:nvPr>
            <p:ph idx="1"/>
          </p:nvPr>
        </p:nvSpPr>
        <p:spPr/>
        <p:txBody>
          <a:bodyPr>
            <a:normAutofit fontScale="92500" lnSpcReduction="10000"/>
          </a:bodyPr>
          <a:lstStyle/>
          <a:p>
            <a:pPr marL="0" indent="0">
              <a:buNone/>
            </a:pPr>
            <a:r>
              <a:rPr lang="en-US" b="1" dirty="0"/>
              <a:t>Problem</a:t>
            </a:r>
            <a:endParaRPr lang="en-US" dirty="0"/>
          </a:p>
          <a:p>
            <a:r>
              <a:rPr lang="en-US" dirty="0"/>
              <a:t>Which National Park is best for the Smith’s family vacation?</a:t>
            </a:r>
          </a:p>
          <a:p>
            <a:pPr marL="0" indent="0">
              <a:buNone/>
            </a:pPr>
            <a:r>
              <a:rPr lang="en-US" b="1" dirty="0"/>
              <a:t>Alternatives</a:t>
            </a:r>
            <a:endParaRPr lang="en-US" dirty="0"/>
          </a:p>
          <a:p>
            <a:r>
              <a:rPr lang="en-US" dirty="0"/>
              <a:t>Four National Parks:  Acadia, Yellowstone, Yosemite, or Great Smokey Mountain </a:t>
            </a:r>
          </a:p>
          <a:p>
            <a:pPr marL="0" indent="0">
              <a:buNone/>
            </a:pPr>
            <a:r>
              <a:rPr lang="en-US" b="1" dirty="0"/>
              <a:t>Criteria</a:t>
            </a:r>
            <a:endParaRPr lang="en-US" dirty="0"/>
          </a:p>
          <a:p>
            <a:r>
              <a:rPr lang="en-US" dirty="0"/>
              <a:t>What park characteristics meet the needs of the Smith family? </a:t>
            </a:r>
          </a:p>
          <a:p>
            <a:pPr marL="0" indent="0">
              <a:buNone/>
            </a:pPr>
            <a:r>
              <a:rPr lang="en-US" b="1" dirty="0"/>
              <a:t>Decision</a:t>
            </a:r>
            <a:endParaRPr lang="en-US" dirty="0"/>
          </a:p>
          <a:p>
            <a:r>
              <a:rPr lang="en-US" dirty="0"/>
              <a:t>Which National Park is best for the Smith family?  How did you make that decision?</a:t>
            </a:r>
          </a:p>
          <a:p>
            <a:endParaRPr lang="en-US" dirty="0"/>
          </a:p>
        </p:txBody>
      </p:sp>
    </p:spTree>
    <p:extLst>
      <p:ext uri="{BB962C8B-B14F-4D97-AF65-F5344CB8AC3E}">
        <p14:creationId xmlns:p14="http://schemas.microsoft.com/office/powerpoint/2010/main" val="13525886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mage result for Those Sho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486" y="306732"/>
            <a:ext cx="6190735" cy="595746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80808" y="2823797"/>
            <a:ext cx="4183005" cy="461665"/>
          </a:xfrm>
          <a:prstGeom prst="rect">
            <a:avLst/>
          </a:prstGeom>
          <a:noFill/>
        </p:spPr>
        <p:txBody>
          <a:bodyPr wrap="none" rtlCol="0">
            <a:spAutoFit/>
          </a:bodyPr>
          <a:lstStyle/>
          <a:p>
            <a:r>
              <a:rPr lang="en-US" sz="2400" dirty="0"/>
              <a:t>What are the benefits of giving?</a:t>
            </a:r>
          </a:p>
        </p:txBody>
      </p:sp>
    </p:spTree>
    <p:extLst>
      <p:ext uri="{BB962C8B-B14F-4D97-AF65-F5344CB8AC3E}">
        <p14:creationId xmlns:p14="http://schemas.microsoft.com/office/powerpoint/2010/main" val="3620659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23454" y="5877543"/>
            <a:ext cx="3145092" cy="369332"/>
          </a:xfrm>
          <a:prstGeom prst="rect">
            <a:avLst/>
          </a:prstGeom>
        </p:spPr>
        <p:txBody>
          <a:bodyPr wrap="none">
            <a:spAutoFit/>
          </a:bodyPr>
          <a:lstStyle/>
          <a:p>
            <a:r>
              <a:rPr lang="en-US" u="sng" dirty="0">
                <a:solidFill>
                  <a:srgbClr val="0000FF"/>
                </a:solidFill>
                <a:latin typeface="Times New Roman" charset="0"/>
                <a:ea typeface="Times New Roman" charset="0"/>
                <a:cs typeface="Times New Roman" charset="0"/>
                <a:hlinkClick r:id="rId2"/>
              </a:rPr>
              <a:t>https://www.nps.gov/index.htm</a:t>
            </a:r>
            <a:r>
              <a:rPr lang="en-US" dirty="0">
                <a:latin typeface="Times New Roman" charset="0"/>
                <a:ea typeface="Times New Roman" charset="0"/>
              </a:rPr>
              <a:t> </a:t>
            </a:r>
            <a:endParaRPr lang="en-US" dirty="0"/>
          </a:p>
        </p:txBody>
      </p:sp>
      <p:pic>
        <p:nvPicPr>
          <p:cNvPr id="5" name="Picture 4"/>
          <p:cNvPicPr>
            <a:picLocks noChangeAspect="1"/>
          </p:cNvPicPr>
          <p:nvPr/>
        </p:nvPicPr>
        <p:blipFill>
          <a:blip r:embed="rId3"/>
          <a:stretch>
            <a:fillRect/>
          </a:stretch>
        </p:blipFill>
        <p:spPr>
          <a:xfrm>
            <a:off x="493364" y="624114"/>
            <a:ext cx="11205271" cy="4832514"/>
          </a:xfrm>
          <a:prstGeom prst="rect">
            <a:avLst/>
          </a:prstGeom>
        </p:spPr>
      </p:pic>
    </p:spTree>
    <p:extLst>
      <p:ext uri="{BB962C8B-B14F-4D97-AF65-F5344CB8AC3E}">
        <p14:creationId xmlns:p14="http://schemas.microsoft.com/office/powerpoint/2010/main" val="4329035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46974" y="0"/>
            <a:ext cx="8581938" cy="6858000"/>
          </a:xfrm>
          <a:prstGeom prst="rect">
            <a:avLst/>
          </a:prstGeom>
        </p:spPr>
      </p:pic>
    </p:spTree>
    <p:extLst>
      <p:ext uri="{BB962C8B-B14F-4D97-AF65-F5344CB8AC3E}">
        <p14:creationId xmlns:p14="http://schemas.microsoft.com/office/powerpoint/2010/main" val="6639723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Research The Parks</a:t>
            </a:r>
          </a:p>
        </p:txBody>
      </p:sp>
      <p:sp>
        <p:nvSpPr>
          <p:cNvPr id="3" name="Content Placeholder 2"/>
          <p:cNvSpPr>
            <a:spLocks noGrp="1"/>
          </p:cNvSpPr>
          <p:nvPr>
            <p:ph idx="1"/>
          </p:nvPr>
        </p:nvSpPr>
        <p:spPr/>
        <p:txBody>
          <a:bodyPr/>
          <a:lstStyle/>
          <a:p>
            <a:r>
              <a:rPr lang="en-US" dirty="0"/>
              <a:t>National Parks by state:</a:t>
            </a:r>
          </a:p>
          <a:p>
            <a:r>
              <a:rPr lang="en-US" u="sng" dirty="0">
                <a:hlinkClick r:id="rId2"/>
              </a:rPr>
              <a:t>https://en.wikipedia.org/wiki/List_of_national_parks_of_the_United_States</a:t>
            </a:r>
            <a:r>
              <a:rPr lang="en-US" dirty="0"/>
              <a:t> </a:t>
            </a:r>
          </a:p>
          <a:p>
            <a:r>
              <a:rPr lang="en-US" dirty="0"/>
              <a:t>Best National Parks to visit:</a:t>
            </a:r>
          </a:p>
          <a:p>
            <a:r>
              <a:rPr lang="en-US" u="sng" dirty="0">
                <a:hlinkClick r:id="rId3"/>
              </a:rPr>
              <a:t>https://www.npca.org/articles/1480-the-10-most-visited-parks-and-less-visited-side-trips?gclid=CLqt3fPh9NMCFd6PswodxDIETA#sm.00001piiighnp2fruq6wls43vmkws</a:t>
            </a:r>
            <a:r>
              <a:rPr lang="en-US" dirty="0"/>
              <a:t> </a:t>
            </a:r>
          </a:p>
        </p:txBody>
      </p:sp>
    </p:spTree>
    <p:extLst>
      <p:ext uri="{BB962C8B-B14F-4D97-AF65-F5344CB8AC3E}">
        <p14:creationId xmlns:p14="http://schemas.microsoft.com/office/powerpoint/2010/main" val="2662244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Research the Parks</a:t>
            </a:r>
          </a:p>
        </p:txBody>
      </p:sp>
      <p:sp>
        <p:nvSpPr>
          <p:cNvPr id="3" name="Content Placeholder 2"/>
          <p:cNvSpPr>
            <a:spLocks noGrp="1"/>
          </p:cNvSpPr>
          <p:nvPr>
            <p:ph idx="1"/>
          </p:nvPr>
        </p:nvSpPr>
        <p:spPr/>
        <p:txBody>
          <a:bodyPr/>
          <a:lstStyle/>
          <a:p>
            <a:pPr lvl="0"/>
            <a:r>
              <a:rPr lang="en-US" dirty="0"/>
              <a:t>Yosemite National Park: </a:t>
            </a:r>
            <a:r>
              <a:rPr lang="en-US" u="sng" dirty="0">
                <a:hlinkClick r:id="rId2"/>
              </a:rPr>
              <a:t>https://www.youtube.com/watch?v=dmK5-3ZhXX8</a:t>
            </a:r>
            <a:r>
              <a:rPr lang="en-US" dirty="0"/>
              <a:t> </a:t>
            </a:r>
          </a:p>
          <a:p>
            <a:pPr lvl="0"/>
            <a:r>
              <a:rPr lang="en-US" dirty="0"/>
              <a:t>Acadia National Park: </a:t>
            </a:r>
            <a:r>
              <a:rPr lang="en-US" u="sng" dirty="0">
                <a:hlinkClick r:id="rId3"/>
              </a:rPr>
              <a:t>https://www.youtube.com/watch?v=MQTA8HU07zc</a:t>
            </a:r>
            <a:r>
              <a:rPr lang="en-US" dirty="0"/>
              <a:t> </a:t>
            </a:r>
          </a:p>
          <a:p>
            <a:pPr lvl="0"/>
            <a:r>
              <a:rPr lang="en-US" dirty="0"/>
              <a:t>Yellowstone National Park: </a:t>
            </a:r>
            <a:r>
              <a:rPr lang="en-US" u="sng" dirty="0">
                <a:hlinkClick r:id="rId4"/>
              </a:rPr>
              <a:t>https://www.youtube.com/watch?v=AKoFN9brF_Y</a:t>
            </a:r>
            <a:r>
              <a:rPr lang="en-US" dirty="0"/>
              <a:t> </a:t>
            </a:r>
          </a:p>
          <a:p>
            <a:pPr lvl="0"/>
            <a:r>
              <a:rPr lang="en-US" dirty="0"/>
              <a:t>Great Smokey Mountains National Park: </a:t>
            </a:r>
            <a:r>
              <a:rPr lang="en-US" u="sng" dirty="0">
                <a:hlinkClick r:id="rId5"/>
              </a:rPr>
              <a:t>https://www.youtube.com/watch?v=poyWuEA6HT0</a:t>
            </a:r>
            <a:r>
              <a:rPr lang="en-US" dirty="0"/>
              <a:t> </a:t>
            </a:r>
          </a:p>
          <a:p>
            <a:endParaRPr lang="en-US" dirty="0"/>
          </a:p>
        </p:txBody>
      </p:sp>
    </p:spTree>
    <p:extLst>
      <p:ext uri="{BB962C8B-B14F-4D97-AF65-F5344CB8AC3E}">
        <p14:creationId xmlns:p14="http://schemas.microsoft.com/office/powerpoint/2010/main" val="10626729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54075"/>
          </a:xfrm>
        </p:spPr>
        <p:txBody>
          <a:bodyPr/>
          <a:lstStyle/>
          <a:p>
            <a:r>
              <a:rPr lang="en-US" dirty="0"/>
              <a:t>Write Back to the Ranger</a:t>
            </a:r>
          </a:p>
        </p:txBody>
      </p:sp>
      <p:sp>
        <p:nvSpPr>
          <p:cNvPr id="3" name="Content Placeholder 2"/>
          <p:cNvSpPr>
            <a:spLocks noGrp="1"/>
          </p:cNvSpPr>
          <p:nvPr>
            <p:ph idx="1"/>
          </p:nvPr>
        </p:nvSpPr>
        <p:spPr>
          <a:xfrm>
            <a:off x="838200" y="1494970"/>
            <a:ext cx="10515600" cy="5210629"/>
          </a:xfrm>
        </p:spPr>
        <p:txBody>
          <a:bodyPr>
            <a:normAutofit fontScale="77500" lnSpcReduction="20000"/>
          </a:bodyPr>
          <a:lstStyle/>
          <a:p>
            <a:pPr marL="0" indent="0">
              <a:buNone/>
            </a:pPr>
            <a:r>
              <a:rPr lang="en-US" dirty="0"/>
              <a:t>Date:</a:t>
            </a:r>
            <a:r>
              <a:rPr lang="en-US" u="sng" dirty="0"/>
              <a:t>					</a:t>
            </a:r>
            <a:endParaRPr lang="en-US" dirty="0"/>
          </a:p>
          <a:p>
            <a:pPr marL="0" indent="0">
              <a:buNone/>
            </a:pPr>
            <a:r>
              <a:rPr lang="en-US" dirty="0"/>
              <a:t> </a:t>
            </a:r>
          </a:p>
          <a:p>
            <a:pPr marL="0" indent="0">
              <a:buNone/>
            </a:pPr>
            <a:r>
              <a:rPr lang="en-US" dirty="0"/>
              <a:t>Dear Ranger Brochure, </a:t>
            </a:r>
          </a:p>
          <a:p>
            <a:pPr marL="0" indent="0">
              <a:buNone/>
            </a:pPr>
            <a:r>
              <a:rPr lang="en-US" dirty="0"/>
              <a:t>Our team has reviewed information on the four National Parks that you provided and are suggesting the following park for the Smith’s family vacation.  We have ranked the types of energy in order beginning with our top choice.  </a:t>
            </a:r>
          </a:p>
          <a:p>
            <a:pPr marL="0" indent="0">
              <a:buNone/>
            </a:pPr>
            <a:r>
              <a:rPr lang="en-US" dirty="0"/>
              <a:t>Top Choice of Park:	</a:t>
            </a:r>
            <a:r>
              <a:rPr lang="en-US" u="sng" dirty="0"/>
              <a:t>				</a:t>
            </a:r>
            <a:endParaRPr lang="en-US" dirty="0"/>
          </a:p>
          <a:p>
            <a:pPr marL="0" indent="0">
              <a:buNone/>
            </a:pPr>
            <a:r>
              <a:rPr lang="en-US" dirty="0"/>
              <a:t>Alternate Choice #1:	</a:t>
            </a:r>
            <a:r>
              <a:rPr lang="en-US" u="sng" dirty="0"/>
              <a:t>				</a:t>
            </a:r>
            <a:endParaRPr lang="en-US" dirty="0"/>
          </a:p>
          <a:p>
            <a:pPr marL="0" indent="0">
              <a:buNone/>
            </a:pPr>
            <a:r>
              <a:rPr lang="en-US" dirty="0"/>
              <a:t>Alternate Choice #2:	</a:t>
            </a:r>
            <a:r>
              <a:rPr lang="en-US" u="sng" dirty="0"/>
              <a:t>				</a:t>
            </a:r>
            <a:endParaRPr lang="en-US" dirty="0"/>
          </a:p>
          <a:p>
            <a:pPr marL="0" indent="0">
              <a:buNone/>
            </a:pPr>
            <a:r>
              <a:rPr lang="en-US" dirty="0"/>
              <a:t>Alternate Choice #3:	</a:t>
            </a:r>
            <a:r>
              <a:rPr lang="en-US" u="sng" dirty="0"/>
              <a:t>				</a:t>
            </a:r>
            <a:endParaRPr lang="en-US" dirty="0"/>
          </a:p>
          <a:p>
            <a:pPr marL="0" indent="0">
              <a:buNone/>
            </a:pPr>
            <a:r>
              <a:rPr lang="en-US" dirty="0"/>
              <a:t>Our step-by-step procedure for ranking the choices in this way was:</a:t>
            </a:r>
          </a:p>
          <a:p>
            <a:pPr marL="0" indent="0">
              <a:buNone/>
            </a:pPr>
            <a:r>
              <a:rPr lang="en-US" dirty="0"/>
              <a:t> </a:t>
            </a:r>
          </a:p>
          <a:p>
            <a:pPr marL="0" indent="0">
              <a:buNone/>
            </a:pPr>
            <a:r>
              <a:rPr lang="en-US" dirty="0"/>
              <a:t> </a:t>
            </a:r>
          </a:p>
          <a:p>
            <a:pPr marL="0" indent="0">
              <a:buNone/>
            </a:pPr>
            <a:r>
              <a:rPr lang="en-US" dirty="0"/>
              <a:t>Thank you for the opportunity to assist you with this project!</a:t>
            </a:r>
          </a:p>
          <a:p>
            <a:pPr marL="0" indent="0">
              <a:buNone/>
            </a:pPr>
            <a:r>
              <a:rPr lang="en-US" dirty="0"/>
              <a:t>Sincerely,</a:t>
            </a:r>
          </a:p>
          <a:p>
            <a:endParaRPr lang="en-US" dirty="0"/>
          </a:p>
        </p:txBody>
      </p:sp>
    </p:spTree>
    <p:extLst>
      <p:ext uri="{BB962C8B-B14F-4D97-AF65-F5344CB8AC3E}">
        <p14:creationId xmlns:p14="http://schemas.microsoft.com/office/powerpoint/2010/main" val="19300850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00209" y="6396335"/>
            <a:ext cx="5544275" cy="461665"/>
          </a:xfrm>
          <a:prstGeom prst="rect">
            <a:avLst/>
          </a:prstGeom>
          <a:noFill/>
        </p:spPr>
        <p:txBody>
          <a:bodyPr wrap="none" rtlCol="0">
            <a:spAutoFit/>
          </a:bodyPr>
          <a:lstStyle/>
          <a:p>
            <a:r>
              <a:rPr lang="en-US" sz="2400" dirty="0"/>
              <a:t>How do we make the world a </a:t>
            </a:r>
            <a:r>
              <a:rPr lang="en-US" sz="2400"/>
              <a:t>better place?</a:t>
            </a:r>
            <a:endParaRPr lang="en-US" sz="2400" dirty="0"/>
          </a:p>
        </p:txBody>
      </p:sp>
      <p:pic>
        <p:nvPicPr>
          <p:cNvPr id="1026" name="Picture 2" descr="mage result for miss rumphi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994" y="311153"/>
            <a:ext cx="2963102" cy="236389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167787" y="2975853"/>
            <a:ext cx="2565619" cy="3320212"/>
          </a:xfrm>
          <a:prstGeom prst="rect">
            <a:avLst/>
          </a:prstGeom>
        </p:spPr>
      </p:pic>
      <p:pic>
        <p:nvPicPr>
          <p:cNvPr id="2" name="Picture 1"/>
          <p:cNvPicPr>
            <a:picLocks noChangeAspect="1"/>
          </p:cNvPicPr>
          <p:nvPr/>
        </p:nvPicPr>
        <p:blipFill rotWithShape="1">
          <a:blip r:embed="rId4"/>
          <a:srcRect b="25153"/>
          <a:stretch/>
        </p:blipFill>
        <p:spPr>
          <a:xfrm>
            <a:off x="5928330" y="0"/>
            <a:ext cx="2968770" cy="2875583"/>
          </a:xfrm>
          <a:prstGeom prst="rect">
            <a:avLst/>
          </a:prstGeom>
        </p:spPr>
      </p:pic>
      <p:pic>
        <p:nvPicPr>
          <p:cNvPr id="3" name="Picture 2"/>
          <p:cNvPicPr>
            <a:picLocks noChangeAspect="1"/>
          </p:cNvPicPr>
          <p:nvPr/>
        </p:nvPicPr>
        <p:blipFill>
          <a:blip r:embed="rId5"/>
          <a:stretch>
            <a:fillRect/>
          </a:stretch>
        </p:blipFill>
        <p:spPr>
          <a:xfrm>
            <a:off x="9076994" y="3537145"/>
            <a:ext cx="2387744" cy="3090022"/>
          </a:xfrm>
          <a:prstGeom prst="rect">
            <a:avLst/>
          </a:prstGeom>
        </p:spPr>
      </p:pic>
      <p:pic>
        <p:nvPicPr>
          <p:cNvPr id="5" name="Picture 4"/>
          <p:cNvPicPr>
            <a:picLocks noChangeAspect="1"/>
          </p:cNvPicPr>
          <p:nvPr/>
        </p:nvPicPr>
        <p:blipFill>
          <a:blip r:embed="rId6"/>
          <a:stretch>
            <a:fillRect/>
          </a:stretch>
        </p:blipFill>
        <p:spPr>
          <a:xfrm>
            <a:off x="9076994" y="188466"/>
            <a:ext cx="2846603" cy="3083372"/>
          </a:xfrm>
          <a:prstGeom prst="rect">
            <a:avLst/>
          </a:prstGeom>
        </p:spPr>
      </p:pic>
      <p:pic>
        <p:nvPicPr>
          <p:cNvPr id="6" name="Picture 5"/>
          <p:cNvPicPr>
            <a:picLocks noChangeAspect="1"/>
          </p:cNvPicPr>
          <p:nvPr/>
        </p:nvPicPr>
        <p:blipFill>
          <a:blip r:embed="rId7"/>
          <a:stretch>
            <a:fillRect/>
          </a:stretch>
        </p:blipFill>
        <p:spPr>
          <a:xfrm>
            <a:off x="3112454" y="2659797"/>
            <a:ext cx="2782135" cy="3119678"/>
          </a:xfrm>
          <a:prstGeom prst="rect">
            <a:avLst/>
          </a:prstGeom>
        </p:spPr>
      </p:pic>
      <p:pic>
        <p:nvPicPr>
          <p:cNvPr id="2050" name="Picture 2" descr="https://image.slidesharecdn.com/goodsandservices-180418192700/95/goods-and-services-1-638.jpg?cb=152407963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84536" y="4219636"/>
            <a:ext cx="2912564" cy="218670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20750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Kid President: How to Change the World</a:t>
            </a:r>
          </a:p>
        </p:txBody>
      </p:sp>
      <p:sp>
        <p:nvSpPr>
          <p:cNvPr id="3" name="Content Placeholder 2"/>
          <p:cNvSpPr>
            <a:spLocks noGrp="1"/>
          </p:cNvSpPr>
          <p:nvPr>
            <p:ph idx="1"/>
          </p:nvPr>
        </p:nvSpPr>
        <p:spPr>
          <a:xfrm>
            <a:off x="512735" y="6106331"/>
            <a:ext cx="10515600" cy="588937"/>
          </a:xfrm>
        </p:spPr>
        <p:txBody>
          <a:bodyPr>
            <a:normAutofit/>
          </a:bodyPr>
          <a:lstStyle/>
          <a:p>
            <a:r>
              <a:rPr lang="en-US" dirty="0">
                <a:hlinkClick r:id="rId2"/>
              </a:rPr>
              <a:t>https://www.youtube.com/watch?v=4z7gDsSKUmU&amp;t=11s</a:t>
            </a:r>
            <a:endParaRPr lang="en-US" dirty="0"/>
          </a:p>
        </p:txBody>
      </p:sp>
      <p:pic>
        <p:nvPicPr>
          <p:cNvPr id="4" name="Picture 3"/>
          <p:cNvPicPr>
            <a:picLocks noChangeAspect="1"/>
          </p:cNvPicPr>
          <p:nvPr/>
        </p:nvPicPr>
        <p:blipFill>
          <a:blip r:embed="rId3"/>
          <a:stretch>
            <a:fillRect/>
          </a:stretch>
        </p:blipFill>
        <p:spPr>
          <a:xfrm>
            <a:off x="2031354" y="1510444"/>
            <a:ext cx="7478363" cy="4264688"/>
          </a:xfrm>
          <a:prstGeom prst="rect">
            <a:avLst/>
          </a:prstGeom>
        </p:spPr>
      </p:pic>
    </p:spTree>
    <p:extLst>
      <p:ext uri="{BB962C8B-B14F-4D97-AF65-F5344CB8AC3E}">
        <p14:creationId xmlns:p14="http://schemas.microsoft.com/office/powerpoint/2010/main" val="14208799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173" y="219032"/>
            <a:ext cx="10515600" cy="1325563"/>
          </a:xfrm>
        </p:spPr>
        <p:txBody>
          <a:bodyPr/>
          <a:lstStyle/>
          <a:p>
            <a:r>
              <a:rPr lang="en-US" dirty="0"/>
              <a:t>Read the literary text.</a:t>
            </a:r>
          </a:p>
        </p:txBody>
      </p:sp>
      <p:sp>
        <p:nvSpPr>
          <p:cNvPr id="3" name="Content Placeholder 2"/>
          <p:cNvSpPr>
            <a:spLocks noGrp="1"/>
          </p:cNvSpPr>
          <p:nvPr>
            <p:ph idx="1"/>
          </p:nvPr>
        </p:nvSpPr>
        <p:spPr>
          <a:xfrm>
            <a:off x="5436973" y="219032"/>
            <a:ext cx="5916827" cy="6638968"/>
          </a:xfrm>
        </p:spPr>
        <p:txBody>
          <a:bodyPr>
            <a:normAutofit fontScale="92500" lnSpcReduction="10000"/>
          </a:bodyPr>
          <a:lstStyle/>
          <a:p>
            <a:pPr marL="0" indent="0">
              <a:buNone/>
            </a:pPr>
            <a:r>
              <a:rPr lang="en-US" dirty="0"/>
              <a:t>Questions:</a:t>
            </a:r>
          </a:p>
          <a:p>
            <a:r>
              <a:rPr lang="en-US" dirty="0"/>
              <a:t>What does Jeremy want?</a:t>
            </a:r>
          </a:p>
          <a:p>
            <a:r>
              <a:rPr lang="en-US" dirty="0"/>
              <a:t>What does Grandma mean when she says, “There’s no room for want around here, just need.”</a:t>
            </a:r>
          </a:p>
          <a:p>
            <a:r>
              <a:rPr lang="en-US" dirty="0"/>
              <a:t>When Jeremy and Grandma go to the store, how can you tell that the shoes are expensive? What is Grandma’s limited resource?</a:t>
            </a:r>
          </a:p>
          <a:p>
            <a:r>
              <a:rPr lang="en-US" dirty="0"/>
              <a:t>What is a thrift shop? Did Jeremy make a good decision about buying the shoes?  Why or why not?</a:t>
            </a:r>
          </a:p>
          <a:p>
            <a:r>
              <a:rPr lang="en-US" dirty="0"/>
              <a:t>When playing with Antonio, what does Jeremy mean by saying, “I’m not going to do it!”</a:t>
            </a:r>
          </a:p>
          <a:p>
            <a:r>
              <a:rPr lang="en-US" dirty="0"/>
              <a:t>What decision does Jeremy make about the shoes?  Do you agree?  Why or why not?</a:t>
            </a:r>
          </a:p>
          <a:p>
            <a:endParaRPr lang="en-US" dirty="0"/>
          </a:p>
        </p:txBody>
      </p:sp>
      <p:pic>
        <p:nvPicPr>
          <p:cNvPr id="3074" name="Picture 2" descr="mage result for Those Sho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844" y="1858947"/>
            <a:ext cx="3850459" cy="3705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10809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76438" y="6063347"/>
            <a:ext cx="8967788" cy="369332"/>
          </a:xfrm>
          <a:prstGeom prst="rect">
            <a:avLst/>
          </a:prstGeom>
        </p:spPr>
        <p:txBody>
          <a:bodyPr wrap="square">
            <a:spAutoFit/>
          </a:bodyPr>
          <a:lstStyle/>
          <a:p>
            <a:r>
              <a:rPr lang="en-US" dirty="0">
                <a:hlinkClick r:id="rId2"/>
              </a:rPr>
              <a:t>https://www.librarysparks.com/wp-content/uploads/2016/06/lsp_mar13_ker_thoseshoes.pdf</a:t>
            </a:r>
            <a:endParaRPr lang="en-US" dirty="0"/>
          </a:p>
        </p:txBody>
      </p:sp>
      <p:pic>
        <p:nvPicPr>
          <p:cNvPr id="3" name="Picture 2"/>
          <p:cNvPicPr>
            <a:picLocks noChangeAspect="1"/>
          </p:cNvPicPr>
          <p:nvPr/>
        </p:nvPicPr>
        <p:blipFill>
          <a:blip r:embed="rId3"/>
          <a:stretch>
            <a:fillRect/>
          </a:stretch>
        </p:blipFill>
        <p:spPr>
          <a:xfrm>
            <a:off x="2300288" y="104398"/>
            <a:ext cx="7370340" cy="5853489"/>
          </a:xfrm>
          <a:prstGeom prst="rect">
            <a:avLst/>
          </a:prstGeom>
        </p:spPr>
      </p:pic>
    </p:spTree>
    <p:extLst>
      <p:ext uri="{BB962C8B-B14F-4D97-AF65-F5344CB8AC3E}">
        <p14:creationId xmlns:p14="http://schemas.microsoft.com/office/powerpoint/2010/main" val="19812811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Image Analysis</a:t>
            </a:r>
          </a:p>
        </p:txBody>
      </p:sp>
      <p:graphicFrame>
        <p:nvGraphicFramePr>
          <p:cNvPr id="7" name="Table 6"/>
          <p:cNvGraphicFramePr>
            <a:graphicFrameLocks noGrp="1"/>
          </p:cNvGraphicFramePr>
          <p:nvPr/>
        </p:nvGraphicFramePr>
        <p:xfrm>
          <a:off x="207573" y="1504589"/>
          <a:ext cx="5278827" cy="5151446"/>
        </p:xfrm>
        <a:graphic>
          <a:graphicData uri="http://schemas.openxmlformats.org/drawingml/2006/table">
            <a:tbl>
              <a:tblPr firstRow="1" bandRow="1">
                <a:tableStyleId>{5C22544A-7EE6-4342-B048-85BDC9FD1C3A}</a:tableStyleId>
              </a:tblPr>
              <a:tblGrid>
                <a:gridCol w="1759609">
                  <a:extLst>
                    <a:ext uri="{9D8B030D-6E8A-4147-A177-3AD203B41FA5}">
                      <a16:colId xmlns:a16="http://schemas.microsoft.com/office/drawing/2014/main" val="20000"/>
                    </a:ext>
                  </a:extLst>
                </a:gridCol>
                <a:gridCol w="1759609">
                  <a:extLst>
                    <a:ext uri="{9D8B030D-6E8A-4147-A177-3AD203B41FA5}">
                      <a16:colId xmlns:a16="http://schemas.microsoft.com/office/drawing/2014/main" val="20001"/>
                    </a:ext>
                  </a:extLst>
                </a:gridCol>
                <a:gridCol w="1759609">
                  <a:extLst>
                    <a:ext uri="{9D8B030D-6E8A-4147-A177-3AD203B41FA5}">
                      <a16:colId xmlns:a16="http://schemas.microsoft.com/office/drawing/2014/main" val="20002"/>
                    </a:ext>
                  </a:extLst>
                </a:gridCol>
              </a:tblGrid>
              <a:tr h="617602">
                <a:tc>
                  <a:txBody>
                    <a:bodyPr/>
                    <a:lstStyle/>
                    <a:p>
                      <a:r>
                        <a:rPr lang="en-US" dirty="0"/>
                        <a:t>What do I see?</a:t>
                      </a:r>
                    </a:p>
                  </a:txBody>
                  <a:tcPr/>
                </a:tc>
                <a:tc>
                  <a:txBody>
                    <a:bodyPr/>
                    <a:lstStyle/>
                    <a:p>
                      <a:r>
                        <a:rPr lang="en-US" dirty="0"/>
                        <a:t>What do I think?</a:t>
                      </a:r>
                    </a:p>
                  </a:txBody>
                  <a:tcPr/>
                </a:tc>
                <a:tc>
                  <a:txBody>
                    <a:bodyPr/>
                    <a:lstStyle/>
                    <a:p>
                      <a:r>
                        <a:rPr lang="en-US" dirty="0"/>
                        <a:t>What do I wonder?</a:t>
                      </a:r>
                    </a:p>
                  </a:txBody>
                  <a:tcPr/>
                </a:tc>
                <a:extLst>
                  <a:ext uri="{0D108BD9-81ED-4DB2-BD59-A6C34878D82A}">
                    <a16:rowId xmlns:a16="http://schemas.microsoft.com/office/drawing/2014/main" val="10000"/>
                  </a:ext>
                </a:extLst>
              </a:tr>
              <a:tr h="4511366">
                <a:tc>
                  <a:txBody>
                    <a:bodyPr/>
                    <a:lstStyle/>
                    <a:p>
                      <a:endParaRPr lang="en-US" baseline="0" dirty="0"/>
                    </a:p>
                    <a:p>
                      <a:endParaRPr lang="en-US" dirty="0"/>
                    </a:p>
                  </a:txBody>
                  <a:tcPr/>
                </a:tc>
                <a:tc>
                  <a:txBody>
                    <a:bodyPr/>
                    <a:lstStyle/>
                    <a:p>
                      <a:endParaRPr lang="en-US" dirty="0"/>
                    </a:p>
                    <a:p>
                      <a:endParaRPr lang="en-US" dirty="0"/>
                    </a:p>
                    <a:p>
                      <a:endParaRPr lang="en-US" dirty="0"/>
                    </a:p>
                  </a:txBody>
                  <a:tcPr/>
                </a:tc>
                <a:tc>
                  <a:txBody>
                    <a:bodyPr/>
                    <a:lstStyle/>
                    <a:p>
                      <a:endParaRPr lang="en-US" dirty="0"/>
                    </a:p>
                  </a:txBody>
                  <a:tcPr/>
                </a:tc>
                <a:extLst>
                  <a:ext uri="{0D108BD9-81ED-4DB2-BD59-A6C34878D82A}">
                    <a16:rowId xmlns:a16="http://schemas.microsoft.com/office/drawing/2014/main" val="10001"/>
                  </a:ext>
                </a:extLst>
              </a:tr>
            </a:tbl>
          </a:graphicData>
        </a:graphic>
      </p:graphicFrame>
      <p:pic>
        <p:nvPicPr>
          <p:cNvPr id="6" name="Picture 5" descr="lake Mycoskie putting a shoe on a young hispanic child's foot sitt"/>
          <p:cNvPicPr/>
          <p:nvPr/>
        </p:nvPicPr>
        <p:blipFill>
          <a:blip r:embed="rId2">
            <a:extLst>
              <a:ext uri="{28A0092B-C50C-407E-A947-70E740481C1C}">
                <a14:useLocalDpi xmlns:a14="http://schemas.microsoft.com/office/drawing/2010/main" val="0"/>
              </a:ext>
            </a:extLst>
          </a:blip>
          <a:srcRect/>
          <a:stretch>
            <a:fillRect/>
          </a:stretch>
        </p:blipFill>
        <p:spPr bwMode="auto">
          <a:xfrm>
            <a:off x="6361892" y="1255207"/>
            <a:ext cx="4991908" cy="4513826"/>
          </a:xfrm>
          <a:prstGeom prst="rect">
            <a:avLst/>
          </a:prstGeom>
          <a:noFill/>
          <a:ln>
            <a:noFill/>
          </a:ln>
        </p:spPr>
      </p:pic>
    </p:spTree>
    <p:extLst>
      <p:ext uri="{BB962C8B-B14F-4D97-AF65-F5344CB8AC3E}">
        <p14:creationId xmlns:p14="http://schemas.microsoft.com/office/powerpoint/2010/main" val="3914512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44600</TotalTime>
  <Words>1479</Words>
  <Application>Microsoft Office PowerPoint</Application>
  <PresentationFormat>Widescreen</PresentationFormat>
  <Paragraphs>209</Paragraphs>
  <Slides>55</Slides>
  <Notes>4</Notes>
  <HiddenSlides>0</HiddenSlides>
  <MMClips>0</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Office Theme</vt:lpstr>
      <vt:lpstr>PowerPoint Presentation</vt:lpstr>
      <vt:lpstr>Text Sets:  What are they?</vt:lpstr>
      <vt:lpstr>Text Sets: Why use them?</vt:lpstr>
      <vt:lpstr>Today’s Presentation</vt:lpstr>
      <vt:lpstr>PowerPoint Presentation</vt:lpstr>
      <vt:lpstr>Kid President: How to Change the World</vt:lpstr>
      <vt:lpstr>Read the literary text.</vt:lpstr>
      <vt:lpstr>PowerPoint Presentation</vt:lpstr>
      <vt:lpstr>Image Analysis</vt:lpstr>
      <vt:lpstr>Read the informational text.</vt:lpstr>
      <vt:lpstr>Meet Blake Mycoskie </vt:lpstr>
      <vt:lpstr>PowerPoint Presentation</vt:lpstr>
      <vt:lpstr>Learn More About Other Humanitarian Organizations</vt:lpstr>
      <vt:lpstr>Write About a Primary Source</vt:lpstr>
      <vt:lpstr>PowerPoint Presentation</vt:lpstr>
      <vt:lpstr>Decisionomics Lesson</vt:lpstr>
      <vt:lpstr>Voices for Justice</vt:lpstr>
      <vt:lpstr>Kid President:  How to Change the World</vt:lpstr>
      <vt:lpstr>Research the Alternatives</vt:lpstr>
      <vt:lpstr>PowerPoint Presentation</vt:lpstr>
      <vt:lpstr>Extend the Learning</vt:lpstr>
      <vt:lpstr>PowerPoint Presentation</vt:lpstr>
      <vt:lpstr>PowerPoint Presentation</vt:lpstr>
      <vt:lpstr>Kid President: 20 Things We Should Say More Often</vt:lpstr>
      <vt:lpstr>Image Analysis</vt:lpstr>
      <vt:lpstr>Read the literary text.</vt:lpstr>
      <vt:lpstr>PowerPoint Presentation</vt:lpstr>
      <vt:lpstr>Learn more about diners.</vt:lpstr>
      <vt:lpstr>Read Informational Texts About Kindness</vt:lpstr>
      <vt:lpstr>PowerPoint Presentation</vt:lpstr>
      <vt:lpstr>Other Literary Texts About Kindness</vt:lpstr>
      <vt:lpstr>Econ Express Lessons</vt:lpstr>
      <vt:lpstr>Write About a Primary Source</vt:lpstr>
      <vt:lpstr>Write About a Primary Source</vt:lpstr>
      <vt:lpstr>Involving Children in Their Communities</vt:lpstr>
      <vt:lpstr>Answer the essential question.</vt:lpstr>
      <vt:lpstr>PowerPoint Presentation</vt:lpstr>
      <vt:lpstr>Kid President: How Good Spreads</vt:lpstr>
      <vt:lpstr>Image Analysis</vt:lpstr>
      <vt:lpstr>Read the literary text.</vt:lpstr>
      <vt:lpstr>Lady Bird Johnson: Highway Beautification Act 1965</vt:lpstr>
      <vt:lpstr>PowerPoint Presentation</vt:lpstr>
      <vt:lpstr>PowerPoint Presentation</vt:lpstr>
      <vt:lpstr>PowerPoint Presentation</vt:lpstr>
      <vt:lpstr>PowerPoint Presentation</vt:lpstr>
      <vt:lpstr>PowerPoint Presentation</vt:lpstr>
      <vt:lpstr>PowerPoint Presentation</vt:lpstr>
      <vt:lpstr>Decisionomics Lesson</vt:lpstr>
      <vt:lpstr>Which is the best National Park vacation?</vt:lpstr>
      <vt:lpstr>PowerPoint Presentation</vt:lpstr>
      <vt:lpstr>PowerPoint Presentation</vt:lpstr>
      <vt:lpstr>Research The Parks</vt:lpstr>
      <vt:lpstr>Research the Parks</vt:lpstr>
      <vt:lpstr>Write Back to the Ranger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Text Sets 2</dc:title>
  <dc:creator>Moser, Sharon</dc:creator>
  <cp:lastModifiedBy>Moser, Sharon</cp:lastModifiedBy>
  <cp:revision>172</cp:revision>
  <dcterms:created xsi:type="dcterms:W3CDTF">2018-11-27T19:48:39Z</dcterms:created>
  <dcterms:modified xsi:type="dcterms:W3CDTF">2019-09-24T19:08:51Z</dcterms:modified>
</cp:coreProperties>
</file>