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sldIdLst>
    <p:sldId id="256" r:id="rId2"/>
    <p:sldId id="257" r:id="rId3"/>
    <p:sldId id="271" r:id="rId4"/>
    <p:sldId id="258" r:id="rId5"/>
    <p:sldId id="259" r:id="rId6"/>
    <p:sldId id="317" r:id="rId7"/>
    <p:sldId id="280" r:id="rId8"/>
    <p:sldId id="273" r:id="rId9"/>
    <p:sldId id="275" r:id="rId10"/>
    <p:sldId id="279" r:id="rId11"/>
    <p:sldId id="272" r:id="rId12"/>
    <p:sldId id="270" r:id="rId13"/>
    <p:sldId id="278" r:id="rId14"/>
    <p:sldId id="260" r:id="rId15"/>
    <p:sldId id="318" r:id="rId16"/>
    <p:sldId id="320" r:id="rId17"/>
    <p:sldId id="281" r:id="rId18"/>
    <p:sldId id="282" r:id="rId19"/>
    <p:sldId id="319" r:id="rId20"/>
    <p:sldId id="283" r:id="rId21"/>
    <p:sldId id="284" r:id="rId22"/>
    <p:sldId id="353" r:id="rId23"/>
    <p:sldId id="287" r:id="rId24"/>
    <p:sldId id="285" r:id="rId25"/>
    <p:sldId id="321" r:id="rId26"/>
    <p:sldId id="261" r:id="rId27"/>
    <p:sldId id="322" r:id="rId28"/>
    <p:sldId id="288" r:id="rId29"/>
    <p:sldId id="289" r:id="rId30"/>
    <p:sldId id="292" r:id="rId31"/>
    <p:sldId id="290" r:id="rId32"/>
    <p:sldId id="323" r:id="rId33"/>
    <p:sldId id="324" r:id="rId34"/>
    <p:sldId id="325" r:id="rId35"/>
    <p:sldId id="329" r:id="rId36"/>
    <p:sldId id="328" r:id="rId37"/>
    <p:sldId id="291" r:id="rId38"/>
    <p:sldId id="327" r:id="rId39"/>
    <p:sldId id="326" r:id="rId40"/>
    <p:sldId id="294" r:id="rId41"/>
    <p:sldId id="262" r:id="rId42"/>
    <p:sldId id="330" r:id="rId43"/>
    <p:sldId id="296" r:id="rId44"/>
    <p:sldId id="297" r:id="rId45"/>
    <p:sldId id="335" r:id="rId46"/>
    <p:sldId id="331" r:id="rId47"/>
    <p:sldId id="298" r:id="rId48"/>
    <p:sldId id="332" r:id="rId49"/>
    <p:sldId id="333" r:id="rId50"/>
    <p:sldId id="334" r:id="rId51"/>
    <p:sldId id="356" r:id="rId52"/>
    <p:sldId id="337" r:id="rId53"/>
    <p:sldId id="354" r:id="rId54"/>
    <p:sldId id="355" r:id="rId55"/>
    <p:sldId id="300" r:id="rId56"/>
    <p:sldId id="302" r:id="rId57"/>
    <p:sldId id="263" r:id="rId58"/>
    <p:sldId id="338" r:id="rId59"/>
    <p:sldId id="303" r:id="rId60"/>
    <p:sldId id="304" r:id="rId61"/>
    <p:sldId id="339" r:id="rId62"/>
    <p:sldId id="359" r:id="rId63"/>
    <p:sldId id="360" r:id="rId64"/>
    <p:sldId id="361" r:id="rId65"/>
    <p:sldId id="362" r:id="rId66"/>
    <p:sldId id="363" r:id="rId67"/>
    <p:sldId id="306" r:id="rId68"/>
    <p:sldId id="342" r:id="rId69"/>
    <p:sldId id="268" r:id="rId70"/>
    <p:sldId id="309" r:id="rId71"/>
    <p:sldId id="264" r:id="rId72"/>
    <p:sldId id="343" r:id="rId73"/>
    <p:sldId id="310" r:id="rId74"/>
    <p:sldId id="311" r:id="rId75"/>
    <p:sldId id="350" r:id="rId76"/>
    <p:sldId id="349" r:id="rId77"/>
    <p:sldId id="351" r:id="rId78"/>
    <p:sldId id="346" r:id="rId79"/>
    <p:sldId id="352" r:id="rId80"/>
    <p:sldId id="313" r:id="rId81"/>
    <p:sldId id="347" r:id="rId82"/>
    <p:sldId id="312" r:id="rId83"/>
    <p:sldId id="344" r:id="rId84"/>
    <p:sldId id="345" r:id="rId85"/>
    <p:sldId id="357" r:id="rId86"/>
    <p:sldId id="269" r:id="rId87"/>
    <p:sldId id="316" r:id="rId88"/>
    <p:sldId id="348"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72"/>
    <p:restoredTop sz="94643"/>
  </p:normalViewPr>
  <p:slideViewPr>
    <p:cSldViewPr snapToGrid="0" snapToObjects="1">
      <p:cViewPr varScale="1">
        <p:scale>
          <a:sx n="90" d="100"/>
          <a:sy n="90" d="100"/>
        </p:scale>
        <p:origin x="72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1C9D3-C697-A844-BF90-99F4EF0AB205}" type="datetimeFigureOut">
              <a:rPr lang="en-US" smtClean="0"/>
              <a:t>2/19/19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28113D-8BDB-B243-A5A5-D199B3342987}" type="slidenum">
              <a:rPr lang="en-US" smtClean="0"/>
              <a:t>‹#›</a:t>
            </a:fld>
            <a:endParaRPr lang="en-US"/>
          </a:p>
        </p:txBody>
      </p:sp>
    </p:spTree>
    <p:extLst>
      <p:ext uri="{BB962C8B-B14F-4D97-AF65-F5344CB8AC3E}">
        <p14:creationId xmlns:p14="http://schemas.microsoft.com/office/powerpoint/2010/main" val="1859355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graphic organizer for video</a:t>
            </a:r>
            <a:endParaRPr lang="en-US" dirty="0"/>
          </a:p>
        </p:txBody>
      </p:sp>
      <p:sp>
        <p:nvSpPr>
          <p:cNvPr id="4" name="Slide Number Placeholder 3"/>
          <p:cNvSpPr>
            <a:spLocks noGrp="1"/>
          </p:cNvSpPr>
          <p:nvPr>
            <p:ph type="sldNum" sz="quarter" idx="10"/>
          </p:nvPr>
        </p:nvSpPr>
        <p:spPr/>
        <p:txBody>
          <a:bodyPr/>
          <a:lstStyle/>
          <a:p>
            <a:fld id="{FC28113D-8BDB-B243-A5A5-D199B3342987}" type="slidenum">
              <a:rPr lang="en-US" smtClean="0"/>
              <a:t>19</a:t>
            </a:fld>
            <a:endParaRPr lang="en-US"/>
          </a:p>
        </p:txBody>
      </p:sp>
    </p:spTree>
    <p:extLst>
      <p:ext uri="{BB962C8B-B14F-4D97-AF65-F5344CB8AC3E}">
        <p14:creationId xmlns:p14="http://schemas.microsoft.com/office/powerpoint/2010/main" val="8075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Passage lengths – 700 – 1000 from 3</a:t>
            </a:r>
            <a:r>
              <a:rPr lang="en-US" baseline="30000" dirty="0" smtClean="0"/>
              <a:t>rd</a:t>
            </a:r>
            <a:r>
              <a:rPr lang="en-US" dirty="0" smtClean="0"/>
              <a:t> to 5th</a:t>
            </a:r>
            <a:endParaRPr lang="en-US" dirty="0"/>
          </a:p>
        </p:txBody>
      </p:sp>
      <p:sp>
        <p:nvSpPr>
          <p:cNvPr id="4" name="Slide Number Placeholder 3"/>
          <p:cNvSpPr>
            <a:spLocks noGrp="1"/>
          </p:cNvSpPr>
          <p:nvPr>
            <p:ph type="sldNum" sz="quarter" idx="10"/>
          </p:nvPr>
        </p:nvSpPr>
        <p:spPr/>
        <p:txBody>
          <a:bodyPr/>
          <a:lstStyle/>
          <a:p>
            <a:fld id="{FC28113D-8BDB-B243-A5A5-D199B3342987}" type="slidenum">
              <a:rPr lang="en-US" smtClean="0"/>
              <a:t>45</a:t>
            </a:fld>
            <a:endParaRPr lang="en-US"/>
          </a:p>
        </p:txBody>
      </p:sp>
    </p:spTree>
    <p:extLst>
      <p:ext uri="{BB962C8B-B14F-4D97-AF65-F5344CB8AC3E}">
        <p14:creationId xmlns:p14="http://schemas.microsoft.com/office/powerpoint/2010/main" val="208324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8113D-8BDB-B243-A5A5-D199B3342987}" type="slidenum">
              <a:rPr lang="en-US" smtClean="0"/>
              <a:t>78</a:t>
            </a:fld>
            <a:endParaRPr lang="en-US"/>
          </a:p>
        </p:txBody>
      </p:sp>
    </p:spTree>
    <p:extLst>
      <p:ext uri="{BB962C8B-B14F-4D97-AF65-F5344CB8AC3E}">
        <p14:creationId xmlns:p14="http://schemas.microsoft.com/office/powerpoint/2010/main" val="520522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46F601-2360-0343-917B-A81B367E0EAE}" type="datetimeFigureOut">
              <a:rPr lang="en-US" smtClean="0"/>
              <a:t>2/19/19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27B3D-34AD-0340-BC45-AE6185E08F3A}" type="slidenum">
              <a:rPr lang="en-US" smtClean="0"/>
              <a:t>‹#›</a:t>
            </a:fld>
            <a:endParaRPr lang="en-US"/>
          </a:p>
        </p:txBody>
      </p:sp>
    </p:spTree>
    <p:extLst>
      <p:ext uri="{BB962C8B-B14F-4D97-AF65-F5344CB8AC3E}">
        <p14:creationId xmlns:p14="http://schemas.microsoft.com/office/powerpoint/2010/main" val="511331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46F601-2360-0343-917B-A81B367E0EAE}" type="datetimeFigureOut">
              <a:rPr lang="en-US" smtClean="0"/>
              <a:t>2/19/19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27B3D-34AD-0340-BC45-AE6185E08F3A}" type="slidenum">
              <a:rPr lang="en-US" smtClean="0"/>
              <a:t>‹#›</a:t>
            </a:fld>
            <a:endParaRPr lang="en-US"/>
          </a:p>
        </p:txBody>
      </p:sp>
    </p:spTree>
    <p:extLst>
      <p:ext uri="{BB962C8B-B14F-4D97-AF65-F5344CB8AC3E}">
        <p14:creationId xmlns:p14="http://schemas.microsoft.com/office/powerpoint/2010/main" val="2075663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46F601-2360-0343-917B-A81B367E0EAE}" type="datetimeFigureOut">
              <a:rPr lang="en-US" smtClean="0"/>
              <a:t>2/19/19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27B3D-34AD-0340-BC45-AE6185E08F3A}" type="slidenum">
              <a:rPr lang="en-US" smtClean="0"/>
              <a:t>‹#›</a:t>
            </a:fld>
            <a:endParaRPr lang="en-US"/>
          </a:p>
        </p:txBody>
      </p:sp>
    </p:spTree>
    <p:extLst>
      <p:ext uri="{BB962C8B-B14F-4D97-AF65-F5344CB8AC3E}">
        <p14:creationId xmlns:p14="http://schemas.microsoft.com/office/powerpoint/2010/main" val="1953729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46F601-2360-0343-917B-A81B367E0EAE}" type="datetimeFigureOut">
              <a:rPr lang="en-US" smtClean="0"/>
              <a:t>2/19/19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27B3D-34AD-0340-BC45-AE6185E08F3A}" type="slidenum">
              <a:rPr lang="en-US" smtClean="0"/>
              <a:t>‹#›</a:t>
            </a:fld>
            <a:endParaRPr lang="en-US"/>
          </a:p>
        </p:txBody>
      </p:sp>
    </p:spTree>
    <p:extLst>
      <p:ext uri="{BB962C8B-B14F-4D97-AF65-F5344CB8AC3E}">
        <p14:creationId xmlns:p14="http://schemas.microsoft.com/office/powerpoint/2010/main" val="1032230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46F601-2360-0343-917B-A81B367E0EAE}" type="datetimeFigureOut">
              <a:rPr lang="en-US" smtClean="0"/>
              <a:t>2/19/19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27B3D-34AD-0340-BC45-AE6185E08F3A}" type="slidenum">
              <a:rPr lang="en-US" smtClean="0"/>
              <a:t>‹#›</a:t>
            </a:fld>
            <a:endParaRPr lang="en-US"/>
          </a:p>
        </p:txBody>
      </p:sp>
    </p:spTree>
    <p:extLst>
      <p:ext uri="{BB962C8B-B14F-4D97-AF65-F5344CB8AC3E}">
        <p14:creationId xmlns:p14="http://schemas.microsoft.com/office/powerpoint/2010/main" val="89052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46F601-2360-0343-917B-A81B367E0EAE}" type="datetimeFigureOut">
              <a:rPr lang="en-US" smtClean="0"/>
              <a:t>2/19/19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27B3D-34AD-0340-BC45-AE6185E08F3A}" type="slidenum">
              <a:rPr lang="en-US" smtClean="0"/>
              <a:t>‹#›</a:t>
            </a:fld>
            <a:endParaRPr lang="en-US"/>
          </a:p>
        </p:txBody>
      </p:sp>
    </p:spTree>
    <p:extLst>
      <p:ext uri="{BB962C8B-B14F-4D97-AF65-F5344CB8AC3E}">
        <p14:creationId xmlns:p14="http://schemas.microsoft.com/office/powerpoint/2010/main" val="1274475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46F601-2360-0343-917B-A81B367E0EAE}" type="datetimeFigureOut">
              <a:rPr lang="en-US" smtClean="0"/>
              <a:t>2/19/19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C27B3D-34AD-0340-BC45-AE6185E08F3A}" type="slidenum">
              <a:rPr lang="en-US" smtClean="0"/>
              <a:t>‹#›</a:t>
            </a:fld>
            <a:endParaRPr lang="en-US"/>
          </a:p>
        </p:txBody>
      </p:sp>
    </p:spTree>
    <p:extLst>
      <p:ext uri="{BB962C8B-B14F-4D97-AF65-F5344CB8AC3E}">
        <p14:creationId xmlns:p14="http://schemas.microsoft.com/office/powerpoint/2010/main" val="1112169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46F601-2360-0343-917B-A81B367E0EAE}" type="datetimeFigureOut">
              <a:rPr lang="en-US" smtClean="0"/>
              <a:t>2/19/19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C27B3D-34AD-0340-BC45-AE6185E08F3A}" type="slidenum">
              <a:rPr lang="en-US" smtClean="0"/>
              <a:t>‹#›</a:t>
            </a:fld>
            <a:endParaRPr lang="en-US"/>
          </a:p>
        </p:txBody>
      </p:sp>
    </p:spTree>
    <p:extLst>
      <p:ext uri="{BB962C8B-B14F-4D97-AF65-F5344CB8AC3E}">
        <p14:creationId xmlns:p14="http://schemas.microsoft.com/office/powerpoint/2010/main" val="535593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6F601-2360-0343-917B-A81B367E0EAE}" type="datetimeFigureOut">
              <a:rPr lang="en-US" smtClean="0"/>
              <a:t>2/19/19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C27B3D-34AD-0340-BC45-AE6185E08F3A}" type="slidenum">
              <a:rPr lang="en-US" smtClean="0"/>
              <a:t>‹#›</a:t>
            </a:fld>
            <a:endParaRPr lang="en-US"/>
          </a:p>
        </p:txBody>
      </p:sp>
    </p:spTree>
    <p:extLst>
      <p:ext uri="{BB962C8B-B14F-4D97-AF65-F5344CB8AC3E}">
        <p14:creationId xmlns:p14="http://schemas.microsoft.com/office/powerpoint/2010/main" val="1617805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46F601-2360-0343-917B-A81B367E0EAE}" type="datetimeFigureOut">
              <a:rPr lang="en-US" smtClean="0"/>
              <a:t>2/19/19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27B3D-34AD-0340-BC45-AE6185E08F3A}" type="slidenum">
              <a:rPr lang="en-US" smtClean="0"/>
              <a:t>‹#›</a:t>
            </a:fld>
            <a:endParaRPr lang="en-US"/>
          </a:p>
        </p:txBody>
      </p:sp>
    </p:spTree>
    <p:extLst>
      <p:ext uri="{BB962C8B-B14F-4D97-AF65-F5344CB8AC3E}">
        <p14:creationId xmlns:p14="http://schemas.microsoft.com/office/powerpoint/2010/main" val="1159508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46F601-2360-0343-917B-A81B367E0EAE}" type="datetimeFigureOut">
              <a:rPr lang="en-US" smtClean="0"/>
              <a:t>2/19/19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27B3D-34AD-0340-BC45-AE6185E08F3A}" type="slidenum">
              <a:rPr lang="en-US" smtClean="0"/>
              <a:t>‹#›</a:t>
            </a:fld>
            <a:endParaRPr lang="en-US"/>
          </a:p>
        </p:txBody>
      </p:sp>
    </p:spTree>
    <p:extLst>
      <p:ext uri="{BB962C8B-B14F-4D97-AF65-F5344CB8AC3E}">
        <p14:creationId xmlns:p14="http://schemas.microsoft.com/office/powerpoint/2010/main" val="15857885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6F601-2360-0343-917B-A81B367E0EAE}" type="datetimeFigureOut">
              <a:rPr lang="en-US" smtClean="0"/>
              <a:t>2/19/19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C27B3D-34AD-0340-BC45-AE6185E08F3A}" type="slidenum">
              <a:rPr lang="en-US" smtClean="0"/>
              <a:t>‹#›</a:t>
            </a:fld>
            <a:endParaRPr lang="en-US"/>
          </a:p>
        </p:txBody>
      </p:sp>
    </p:spTree>
    <p:extLst>
      <p:ext uri="{BB962C8B-B14F-4D97-AF65-F5344CB8AC3E}">
        <p14:creationId xmlns:p14="http://schemas.microsoft.com/office/powerpoint/2010/main" val="521983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unnymoney.weebly.com/blog/wants-and-needs" TargetMode="External"/><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emf"/><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hyperlink" Target="https://sunnymoney.weebly.com/1.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unnymoney.weebly.com/1.html" TargetMode="Externa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hyperlink" Target="https://firstpizza.com/" TargetMode="External"/><Relationship Id="rId4" Type="http://schemas.openxmlformats.org/officeDocument/2006/relationships/hyperlink" Target="https://www.youtube.com/watch?v=2-ofyAPH5bk" TargetMode="External"/><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hyperlink" Target="https://www.persil.com/uk/dirt-is-good/recipes/make-pizza-faces-for-kids.html" TargetMode="External"/><Relationship Id="rId4" Type="http://schemas.openxmlformats.org/officeDocument/2006/relationships/hyperlink" Target="http://pizzahalloffame.com/category/hall-of-famers/northeast/page/4/" TargetMode="External"/><Relationship Id="rId1" Type="http://schemas.openxmlformats.org/officeDocument/2006/relationships/slideLayout" Target="../slideLayouts/slideLayout2.xml"/><Relationship Id="rId2" Type="http://schemas.openxmlformats.org/officeDocument/2006/relationships/hyperlink" Target="https://www.foodnetwork.com/videos/how-to-make-a-pizza-0213194"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unnymoney.weebly.com/2.html" TargetMode="Externa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jpe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png"/><Relationship Id="rId10"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hyperlink" Target="https://edexcellence.net/articles/what-are-text-sets-and-why-use-them-in-the-classro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unnymoney.weebly.com/blog/spending" TargetMode="Externa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unnymoney.weebly.com/blog/bank-on-it" TargetMode="External"/><Relationship Id="rId3"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unnymoney.weebly.com/blog/bank-on-it" TargetMode="External"/><Relationship Id="rId3"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hyperlink" Target="https://sunnymoney.weebly.com/blog/bank-on-i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nrm.org/2011/04/norman-rockwell-museum-presents-our-town-can-the-local-economy-flourish-despite-the-national-downturn/lemonadestand/" TargetMode="External"/><Relationship Id="rId4" Type="http://schemas.openxmlformats.org/officeDocument/2006/relationships/image" Target="../media/image41.png"/><Relationship Id="rId5" Type="http://schemas.openxmlformats.org/officeDocument/2006/relationships/image" Target="../media/image42.emf"/><Relationship Id="rId6" Type="http://schemas.openxmlformats.org/officeDocument/2006/relationships/image" Target="../media/image43.jpeg"/><Relationship Id="rId7"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unnymoney.weebly.com/3.html" TargetMode="Externa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rm.org/2011/04/norman-rockwell-museum-presents-our-town-can-the-local-economy-flourish-despite-the-national-downturn/lemonadestand/" TargetMode="External"/><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unnymoney.weebly.com/3.html" TargetMode="Externa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emf"/><Relationship Id="rId5" Type="http://schemas.openxmlformats.org/officeDocument/2006/relationships/image" Target="../media/image14.jpeg"/><Relationship Id="rId6"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 Id="rId3" Type="http://schemas.openxmlformats.org/officeDocument/2006/relationships/hyperlink" Target="https://www.uscurrency.gov/educational-materials/classrooms/currency-academy/"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 Id="rId3"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yumonomicsdotcom2.wordpress.com/2014/05/16/one-cent-two-cents-old-cent-new-cents/" TargetMode="External"/><Relationship Id="rId4" Type="http://schemas.openxmlformats.org/officeDocument/2006/relationships/hyperlink" Target="https://www.usa.gov/money-factory-lesson-plan" TargetMode="External"/><Relationship Id="rId1" Type="http://schemas.openxmlformats.org/officeDocument/2006/relationships/slideLayout" Target="../slideLayouts/slideLayout2.xml"/><Relationship Id="rId2" Type="http://schemas.openxmlformats.org/officeDocument/2006/relationships/hyperlink" Target="https://yumonomicsdotcom2.wordpress.com/2011/10/27/lemonade-economics-part-2/"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jpeg"/><Relationship Id="rId5" Type="http://schemas.openxmlformats.org/officeDocument/2006/relationships/image" Target="../media/image58.emf"/><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hyperlink" Target="https://sunnymoney.weebly.com/4.html"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unnymoney.weebly.com/k.html" TargetMode="External"/><Relationship Id="rId3"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hristopherstill.com/fl-house-of-reps" TargetMode="External"/><Relationship Id="rId3"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alandremembered.com/all-about-patrick-smith/" TargetMode="External"/><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hyperlink" Target="https://www.youtube.com/watch?v=aIrgDqZ9aIE"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floridamemory.com/photographiccollection/photo_exhibits/ranching/" TargetMode="External"/><Relationship Id="rId4" Type="http://schemas.openxmlformats.org/officeDocument/2006/relationships/hyperlink" Target="https://www.flaglermuseum.us/" TargetMode="External"/><Relationship Id="rId5" Type="http://schemas.openxmlformats.org/officeDocument/2006/relationships/hyperlink" Target="https://www.floridainvents.org/" TargetMode="External"/><Relationship Id="rId6" Type="http://schemas.openxmlformats.org/officeDocument/2006/relationships/hyperlink" Target="http://www.invent.org/?gclid=CjwKCAjwpKveBRAwEiwAo4Pqm-t95YbQ9Re6TJzRttJDkTCHa_u8GE5t7Mkg18JvUyIYEpqhRT9v7hoCXmwQAvD_BwE" TargetMode="External"/><Relationship Id="rId1" Type="http://schemas.openxmlformats.org/officeDocument/2006/relationships/slideLayout" Target="../slideLayouts/slideLayout2.xml"/><Relationship Id="rId2" Type="http://schemas.openxmlformats.org/officeDocument/2006/relationships/hyperlink" Target="https://www.floridamemory.com/onlineclassroom/railroad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png"/><Relationship Id="rId6" Type="http://schemas.openxmlformats.org/officeDocument/2006/relationships/image" Target="../media/image72.emf"/><Relationship Id="rId7"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unnymoney.weebly.com/5.html" TargetMode="External"/><Relationship Id="rId3" Type="http://schemas.openxmlformats.org/officeDocument/2006/relationships/image" Target="../media/image74.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 Id="rId3" Type="http://schemas.openxmlformats.org/officeDocument/2006/relationships/hyperlink" Target="https://www.fi.edu/benjamin-franklin/inventions"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4XF0fR8ItH8" TargetMode="External"/><Relationship Id="rId3" Type="http://schemas.openxmlformats.org/officeDocument/2006/relationships/image" Target="../media/image7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4XF0fR8ItH8" TargetMode="External"/><Relationship Id="rId4"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gi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 Id="rId3" Type="http://schemas.openxmlformats.org/officeDocument/2006/relationships/image" Target="../media/image79.gif"/></Relationships>
</file>

<file path=ppt/slides/_rels/slide82.xml.rels><?xml version="1.0" encoding="UTF-8" standalone="yes"?>
<Relationships xmlns="http://schemas.openxmlformats.org/package/2006/relationships"><Relationship Id="rId3" Type="http://schemas.openxmlformats.org/officeDocument/2006/relationships/hyperlink" Target="https://www.youtube.com/watch?v=4XF0fR8ItH8" TargetMode="External"/><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hyperlink" Target="http://www.benjamin-franklin-history.org/poor-richards-almanac/"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stlouisfed.org/education/ben-franklin-highlighting-the-printer" TargetMode="External"/><Relationship Id="rId4" Type="http://schemas.openxmlformats.org/officeDocument/2006/relationships/hyperlink" Target="https://www.fi.edu/benjamin-franklin/inventions" TargetMode="External"/><Relationship Id="rId1" Type="http://schemas.openxmlformats.org/officeDocument/2006/relationships/slideLayout" Target="../slideLayouts/slideLayout2.xml"/><Relationship Id="rId2" Type="http://schemas.openxmlformats.org/officeDocument/2006/relationships/hyperlink" Target="https://www.readworks.org/article/The-American-Revolutionary-War/bd014cce-fbb2-4a72-bc91-d4598ae251b9#!articleTab:content/contentSection:b143f3d8-6af5-473e-a1ed-195ee429a9ef/"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mailto:smoser@usf.edu" TargetMode="External"/><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hyperlink" Target="mailto:dkozdras@usf.ed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t>Text Sets:  Using Popular Children’s Literature, Informational Texts, and Primary Sources to Integrate Literacy and Social Studies</a:t>
            </a:r>
            <a:br>
              <a:rPr lang="en-US" sz="3600" dirty="0"/>
            </a:br>
            <a:endParaRPr lang="en-US" sz="3600" dirty="0"/>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1524000" y="361973"/>
            <a:ext cx="9144000" cy="6962730"/>
          </a:xfrm>
          <a:prstGeom prst="rect">
            <a:avLst/>
          </a:prstGeom>
        </p:spPr>
      </p:pic>
    </p:spTree>
    <p:extLst>
      <p:ext uri="{BB962C8B-B14F-4D97-AF65-F5344CB8AC3E}">
        <p14:creationId xmlns:p14="http://schemas.microsoft.com/office/powerpoint/2010/main" val="18602470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 additional tasks if available.</a:t>
            </a:r>
            <a:endParaRPr lang="en-US" dirty="0"/>
          </a:p>
        </p:txBody>
      </p:sp>
      <p:sp>
        <p:nvSpPr>
          <p:cNvPr id="3" name="Content Placeholder 2"/>
          <p:cNvSpPr>
            <a:spLocks noGrp="1"/>
          </p:cNvSpPr>
          <p:nvPr>
            <p:ph idx="1"/>
          </p:nvPr>
        </p:nvSpPr>
        <p:spPr>
          <a:xfrm>
            <a:off x="981075" y="1825625"/>
            <a:ext cx="4090988" cy="574675"/>
          </a:xfrm>
        </p:spPr>
        <p:txBody>
          <a:bodyPr>
            <a:noAutofit/>
          </a:bodyPr>
          <a:lstStyle/>
          <a:p>
            <a:r>
              <a:rPr lang="en-US" dirty="0">
                <a:hlinkClick r:id="rId2"/>
              </a:rPr>
              <a:t>https://</a:t>
            </a:r>
            <a:r>
              <a:rPr lang="en-US" dirty="0" smtClean="0">
                <a:hlinkClick r:id="rId2"/>
              </a:rPr>
              <a:t>sunnymoney.weebly.com/blog/wants-and-needs</a:t>
            </a:r>
            <a:r>
              <a:rPr lang="en-US" dirty="0" smtClean="0"/>
              <a:t> </a:t>
            </a:r>
            <a:endParaRPr lang="en-US" dirty="0"/>
          </a:p>
        </p:txBody>
      </p:sp>
      <p:pic>
        <p:nvPicPr>
          <p:cNvPr id="8194" name="Picture 2" descr="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574" y="1690688"/>
            <a:ext cx="4700588" cy="470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1858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73" y="-21952"/>
            <a:ext cx="10515600" cy="1325563"/>
          </a:xfrm>
        </p:spPr>
        <p:txBody>
          <a:bodyPr/>
          <a:lstStyle/>
          <a:p>
            <a:r>
              <a:rPr lang="en-US" dirty="0" smtClean="0"/>
              <a:t>Analyze a Primary Source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426054059"/>
              </p:ext>
            </p:extLst>
          </p:nvPr>
        </p:nvGraphicFramePr>
        <p:xfrm>
          <a:off x="207573" y="1504588"/>
          <a:ext cx="6131184" cy="5125720"/>
        </p:xfrm>
        <a:graphic>
          <a:graphicData uri="http://schemas.openxmlformats.org/drawingml/2006/table">
            <a:tbl>
              <a:tblPr firstRow="1" bandRow="1">
                <a:tableStyleId>{5C22544A-7EE6-4342-B048-85BDC9FD1C3A}</a:tableStyleId>
              </a:tblPr>
              <a:tblGrid>
                <a:gridCol w="2043728"/>
                <a:gridCol w="2043728"/>
                <a:gridCol w="2043728"/>
              </a:tblGrid>
              <a:tr h="370840">
                <a:tc>
                  <a:txBody>
                    <a:bodyPr/>
                    <a:lstStyle/>
                    <a:p>
                      <a:r>
                        <a:rPr lang="en-US" dirty="0" smtClean="0"/>
                        <a:t>What do I see?</a:t>
                      </a:r>
                      <a:endParaRPr lang="en-US" dirty="0"/>
                    </a:p>
                  </a:txBody>
                  <a:tcPr/>
                </a:tc>
                <a:tc>
                  <a:txBody>
                    <a:bodyPr/>
                    <a:lstStyle/>
                    <a:p>
                      <a:r>
                        <a:rPr lang="en-US" dirty="0" smtClean="0"/>
                        <a:t>What do I think?</a:t>
                      </a:r>
                      <a:endParaRPr lang="en-US" dirty="0"/>
                    </a:p>
                  </a:txBody>
                  <a:tcPr/>
                </a:tc>
                <a:tc>
                  <a:txBody>
                    <a:bodyPr/>
                    <a:lstStyle/>
                    <a:p>
                      <a:r>
                        <a:rPr lang="en-US" dirty="0" smtClean="0"/>
                        <a:t>What do I wonder?</a:t>
                      </a:r>
                      <a:endParaRPr lang="en-US" dirty="0"/>
                    </a:p>
                  </a:txBody>
                  <a:tcPr/>
                </a:tc>
              </a:tr>
              <a:tr h="370840">
                <a:tc>
                  <a:txBody>
                    <a:bodyPr/>
                    <a:lstStyle/>
                    <a:p>
                      <a:r>
                        <a:rPr lang="en-US" dirty="0" smtClean="0"/>
                        <a:t>What do you</a:t>
                      </a:r>
                      <a:r>
                        <a:rPr lang="en-US" baseline="0" dirty="0" smtClean="0"/>
                        <a:t> see?</a:t>
                      </a:r>
                    </a:p>
                    <a:p>
                      <a:endParaRPr lang="en-US" baseline="0" dirty="0" smtClean="0"/>
                    </a:p>
                    <a:p>
                      <a:r>
                        <a:rPr lang="en-US" baseline="0" dirty="0" smtClean="0"/>
                        <a:t>Are there more words than pictures?</a:t>
                      </a:r>
                    </a:p>
                    <a:p>
                      <a:endParaRPr lang="en-US" baseline="0" dirty="0" smtClean="0"/>
                    </a:p>
                    <a:p>
                      <a:r>
                        <a:rPr lang="en-US" baseline="0" dirty="0" smtClean="0"/>
                        <a:t>What do the words tell you?</a:t>
                      </a:r>
                      <a:endParaRPr lang="en-US" dirty="0"/>
                    </a:p>
                  </a:txBody>
                  <a:tcPr/>
                </a:tc>
                <a:tc>
                  <a:txBody>
                    <a:bodyPr/>
                    <a:lstStyle/>
                    <a:p>
                      <a:r>
                        <a:rPr lang="en-US" dirty="0" smtClean="0"/>
                        <a:t>Are there symbols?  What do you think they mean?</a:t>
                      </a:r>
                    </a:p>
                    <a:p>
                      <a:endParaRPr lang="en-US" dirty="0" smtClean="0"/>
                    </a:p>
                    <a:p>
                      <a:r>
                        <a:rPr lang="en-US" dirty="0" smtClean="0"/>
                        <a:t>How would you describe this poster?</a:t>
                      </a:r>
                    </a:p>
                    <a:p>
                      <a:endParaRPr lang="en-US" dirty="0" smtClean="0"/>
                    </a:p>
                    <a:p>
                      <a:r>
                        <a:rPr lang="en-US" dirty="0" smtClean="0"/>
                        <a:t>Who do you think made this poster?</a:t>
                      </a:r>
                    </a:p>
                    <a:p>
                      <a:endParaRPr lang="en-US" dirty="0" smtClean="0"/>
                    </a:p>
                    <a:p>
                      <a:r>
                        <a:rPr lang="en-US" dirty="0" smtClean="0"/>
                        <a:t>What</a:t>
                      </a:r>
                      <a:r>
                        <a:rPr lang="en-US" baseline="0" dirty="0" smtClean="0"/>
                        <a:t> is the main idea of this poster?</a:t>
                      </a:r>
                      <a:endParaRPr lang="en-US" dirty="0" smtClean="0"/>
                    </a:p>
                    <a:p>
                      <a:endParaRPr lang="en-US" dirty="0" smtClean="0"/>
                    </a:p>
                    <a:p>
                      <a:endParaRPr lang="en-US" dirty="0" smtClean="0"/>
                    </a:p>
                    <a:p>
                      <a:endParaRPr lang="en-US" dirty="0" smtClean="0"/>
                    </a:p>
                    <a:p>
                      <a:endParaRPr lang="en-US" dirty="0"/>
                    </a:p>
                  </a:txBody>
                  <a:tcPr/>
                </a:tc>
                <a:tc>
                  <a:txBody>
                    <a:bodyPr/>
                    <a:lstStyle/>
                    <a:p>
                      <a:r>
                        <a:rPr lang="en-US" dirty="0" smtClean="0"/>
                        <a:t>What questions can you ask about this poster?</a:t>
                      </a:r>
                      <a:endParaRPr lang="en-US" dirty="0"/>
                    </a:p>
                  </a:txBody>
                  <a:tcPr/>
                </a:tc>
              </a:tr>
            </a:tbl>
          </a:graphicData>
        </a:graphic>
      </p:graphicFrame>
      <p:pic>
        <p:nvPicPr>
          <p:cNvPr id="7170" name="Picture 2" descr="mage result for grocery store food a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2363" y="-21952"/>
            <a:ext cx="4410075" cy="696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5300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Write about the primary source.</a:t>
            </a:r>
            <a:endParaRPr lang="en-US" dirty="0"/>
          </a:p>
        </p:txBody>
      </p:sp>
      <p:sp>
        <p:nvSpPr>
          <p:cNvPr id="3" name="Content Placeholder 2"/>
          <p:cNvSpPr>
            <a:spLocks noGrp="1"/>
          </p:cNvSpPr>
          <p:nvPr>
            <p:ph idx="1"/>
          </p:nvPr>
        </p:nvSpPr>
        <p:spPr/>
        <p:txBody>
          <a:bodyPr/>
          <a:lstStyle/>
          <a:p>
            <a:r>
              <a:rPr lang="en-US" dirty="0" smtClean="0"/>
              <a:t>What would you like to buy?</a:t>
            </a:r>
          </a:p>
          <a:p>
            <a:r>
              <a:rPr lang="en-US" dirty="0" smtClean="0"/>
              <a:t>If you had to choose four items to buy, what would they be?</a:t>
            </a:r>
          </a:p>
          <a:p>
            <a:pPr lvl="1"/>
            <a:r>
              <a:rPr lang="en-US" dirty="0" smtClean="0"/>
              <a:t>Which items are wants?  Which are needs?</a:t>
            </a:r>
          </a:p>
          <a:p>
            <a:r>
              <a:rPr lang="en-US" dirty="0" smtClean="0"/>
              <a:t>What would you give up by only choosing four items? </a:t>
            </a:r>
          </a:p>
          <a:p>
            <a:r>
              <a:rPr lang="en-US" dirty="0" smtClean="0"/>
              <a:t>What if you could only choose three?  Which one would you give up?  Why?</a:t>
            </a:r>
          </a:p>
        </p:txBody>
      </p:sp>
    </p:spTree>
    <p:extLst>
      <p:ext uri="{BB962C8B-B14F-4D97-AF65-F5344CB8AC3E}">
        <p14:creationId xmlns:p14="http://schemas.microsoft.com/office/powerpoint/2010/main" val="6602967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the essential question.</a:t>
            </a:r>
            <a:endParaRPr lang="en-US" dirty="0"/>
          </a:p>
        </p:txBody>
      </p:sp>
      <p:sp>
        <p:nvSpPr>
          <p:cNvPr id="3" name="Content Placeholder 2"/>
          <p:cNvSpPr>
            <a:spLocks noGrp="1"/>
          </p:cNvSpPr>
          <p:nvPr>
            <p:ph idx="1"/>
          </p:nvPr>
        </p:nvSpPr>
        <p:spPr/>
        <p:txBody>
          <a:bodyPr/>
          <a:lstStyle/>
          <a:p>
            <a:r>
              <a:rPr lang="en-US" dirty="0" smtClean="0"/>
              <a:t>Why </a:t>
            </a:r>
            <a:r>
              <a:rPr lang="en-US" dirty="0"/>
              <a:t>do I have to make  choices about what I can </a:t>
            </a:r>
            <a:r>
              <a:rPr lang="en-US" dirty="0" smtClean="0"/>
              <a:t>buy?</a:t>
            </a:r>
          </a:p>
          <a:p>
            <a:endParaRPr lang="en-US" dirty="0" smtClean="0"/>
          </a:p>
          <a:p>
            <a:endParaRPr lang="en-US" dirty="0"/>
          </a:p>
        </p:txBody>
      </p:sp>
    </p:spTree>
    <p:extLst>
      <p:ext uri="{BB962C8B-B14F-4D97-AF65-F5344CB8AC3E}">
        <p14:creationId xmlns:p14="http://schemas.microsoft.com/office/powerpoint/2010/main" val="1097061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2885902" cy="1325563"/>
          </a:xfrm>
        </p:spPr>
        <p:txBody>
          <a:bodyPr/>
          <a:lstStyle/>
          <a:p>
            <a:r>
              <a:rPr lang="en-US" dirty="0" smtClean="0"/>
              <a:t>First Grade</a:t>
            </a:r>
            <a:endParaRPr lang="en-US" dirty="0"/>
          </a:p>
        </p:txBody>
      </p:sp>
      <p:pic>
        <p:nvPicPr>
          <p:cNvPr id="2050" name="Picture 2" descr="mage result for little red hen makes a piz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262" y="1530680"/>
            <a:ext cx="4064924" cy="40649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527" y="3505162"/>
            <a:ext cx="3182574" cy="250328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1680" y="717298"/>
            <a:ext cx="2652377" cy="2272203"/>
          </a:xfrm>
          <a:prstGeom prst="rect">
            <a:avLst/>
          </a:prstGeom>
        </p:spPr>
      </p:pic>
      <p:pic>
        <p:nvPicPr>
          <p:cNvPr id="6" name="Picture 5"/>
          <p:cNvPicPr>
            <a:picLocks noChangeAspect="1"/>
          </p:cNvPicPr>
          <p:nvPr/>
        </p:nvPicPr>
        <p:blipFill>
          <a:blip r:embed="rId5"/>
          <a:stretch>
            <a:fillRect/>
          </a:stretch>
        </p:blipFill>
        <p:spPr>
          <a:xfrm>
            <a:off x="5054137" y="275496"/>
            <a:ext cx="3662849" cy="2830383"/>
          </a:xfrm>
          <a:prstGeom prst="rect">
            <a:avLst/>
          </a:prstGeom>
        </p:spPr>
      </p:pic>
      <p:sp>
        <p:nvSpPr>
          <p:cNvPr id="7" name="TextBox 6"/>
          <p:cNvSpPr txBox="1"/>
          <p:nvPr/>
        </p:nvSpPr>
        <p:spPr>
          <a:xfrm>
            <a:off x="316331" y="6008451"/>
            <a:ext cx="4838786" cy="646331"/>
          </a:xfrm>
          <a:prstGeom prst="rect">
            <a:avLst/>
          </a:prstGeom>
          <a:noFill/>
        </p:spPr>
        <p:txBody>
          <a:bodyPr wrap="square" rtlCol="0">
            <a:spAutoFit/>
          </a:bodyPr>
          <a:lstStyle/>
          <a:p>
            <a:r>
              <a:rPr lang="en-US" dirty="0" smtClean="0"/>
              <a:t>Essential Question:  How do I make good choices when buying goods and services?</a:t>
            </a:r>
            <a:endParaRPr lang="en-US" dirty="0"/>
          </a:p>
        </p:txBody>
      </p:sp>
      <p:pic>
        <p:nvPicPr>
          <p:cNvPr id="8" name="Picture 7"/>
          <p:cNvPicPr>
            <a:picLocks noChangeAspect="1"/>
          </p:cNvPicPr>
          <p:nvPr/>
        </p:nvPicPr>
        <p:blipFill>
          <a:blip r:embed="rId6"/>
          <a:stretch>
            <a:fillRect/>
          </a:stretch>
        </p:blipFill>
        <p:spPr>
          <a:xfrm>
            <a:off x="8887903" y="3708088"/>
            <a:ext cx="3146154" cy="2097436"/>
          </a:xfrm>
          <a:prstGeom prst="rect">
            <a:avLst/>
          </a:prstGeom>
        </p:spPr>
      </p:pic>
    </p:spTree>
    <p:extLst>
      <p:ext uri="{BB962C8B-B14F-4D97-AF65-F5344CB8AC3E}">
        <p14:creationId xmlns:p14="http://schemas.microsoft.com/office/powerpoint/2010/main" val="704126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 Express:  Goods and Services</a:t>
            </a:r>
            <a:endParaRPr lang="en-US" dirty="0"/>
          </a:p>
        </p:txBody>
      </p:sp>
      <p:pic>
        <p:nvPicPr>
          <p:cNvPr id="5" name="Picture 4"/>
          <p:cNvPicPr>
            <a:picLocks noChangeAspect="1"/>
          </p:cNvPicPr>
          <p:nvPr/>
        </p:nvPicPr>
        <p:blipFill>
          <a:blip r:embed="rId2"/>
          <a:stretch>
            <a:fillRect/>
          </a:stretch>
        </p:blipFill>
        <p:spPr>
          <a:xfrm>
            <a:off x="4657725" y="2233960"/>
            <a:ext cx="6181726" cy="4121151"/>
          </a:xfrm>
          <a:prstGeom prst="rect">
            <a:avLst/>
          </a:prstGeom>
        </p:spPr>
      </p:pic>
      <p:sp>
        <p:nvSpPr>
          <p:cNvPr id="6" name="Content Placeholder 2"/>
          <p:cNvSpPr>
            <a:spLocks noGrp="1"/>
          </p:cNvSpPr>
          <p:nvPr>
            <p:ph idx="1"/>
          </p:nvPr>
        </p:nvSpPr>
        <p:spPr>
          <a:xfrm>
            <a:off x="966787" y="1481931"/>
            <a:ext cx="10515600" cy="417513"/>
          </a:xfrm>
        </p:spPr>
        <p:txBody>
          <a:bodyPr>
            <a:normAutofit fontScale="92500" lnSpcReduction="10000"/>
          </a:bodyPr>
          <a:lstStyle/>
          <a:p>
            <a:r>
              <a:rPr lang="en-US" dirty="0">
                <a:hlinkClick r:id="rId3"/>
              </a:rPr>
              <a:t>https://</a:t>
            </a:r>
            <a:r>
              <a:rPr lang="en-US" dirty="0" smtClean="0">
                <a:hlinkClick r:id="rId3"/>
              </a:rPr>
              <a:t>sunnymoney.weebly.com/1.html</a:t>
            </a:r>
            <a:r>
              <a:rPr lang="en-US" dirty="0" smtClean="0"/>
              <a:t> </a:t>
            </a:r>
            <a:endParaRPr lang="en-US" dirty="0"/>
          </a:p>
        </p:txBody>
      </p:sp>
    </p:spTree>
    <p:extLst>
      <p:ext uri="{BB962C8B-B14F-4D97-AF65-F5344CB8AC3E}">
        <p14:creationId xmlns:p14="http://schemas.microsoft.com/office/powerpoint/2010/main" val="14746192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 Express:  </a:t>
            </a:r>
            <a:r>
              <a:rPr lang="en-US" dirty="0" smtClean="0"/>
              <a:t>Choices, Choices</a:t>
            </a:r>
            <a:endParaRPr lang="en-US" dirty="0"/>
          </a:p>
        </p:txBody>
      </p:sp>
      <p:sp>
        <p:nvSpPr>
          <p:cNvPr id="4" name="Content Placeholder 2"/>
          <p:cNvSpPr>
            <a:spLocks noGrp="1"/>
          </p:cNvSpPr>
          <p:nvPr>
            <p:ph idx="1"/>
          </p:nvPr>
        </p:nvSpPr>
        <p:spPr>
          <a:xfrm>
            <a:off x="952500" y="1311275"/>
            <a:ext cx="10515600" cy="503238"/>
          </a:xfrm>
        </p:spPr>
        <p:txBody>
          <a:bodyPr>
            <a:normAutofit/>
          </a:bodyPr>
          <a:lstStyle/>
          <a:p>
            <a:r>
              <a:rPr lang="en-US" dirty="0">
                <a:hlinkClick r:id="rId2"/>
              </a:rPr>
              <a:t>https://</a:t>
            </a:r>
            <a:r>
              <a:rPr lang="en-US" dirty="0" smtClean="0">
                <a:hlinkClick r:id="rId2"/>
              </a:rPr>
              <a:t>sunnymoney.weebly.com/1.html</a:t>
            </a:r>
            <a:r>
              <a:rPr lang="en-US" dirty="0" smtClean="0"/>
              <a:t> </a:t>
            </a:r>
            <a:endParaRPr lang="en-US" dirty="0"/>
          </a:p>
        </p:txBody>
      </p:sp>
      <p:pic>
        <p:nvPicPr>
          <p:cNvPr id="5" name="Picture 4"/>
          <p:cNvPicPr>
            <a:picLocks noChangeAspect="1"/>
          </p:cNvPicPr>
          <p:nvPr/>
        </p:nvPicPr>
        <p:blipFill>
          <a:blip r:embed="rId3"/>
          <a:stretch>
            <a:fillRect/>
          </a:stretch>
        </p:blipFill>
        <p:spPr>
          <a:xfrm>
            <a:off x="4641583" y="2249622"/>
            <a:ext cx="5602554" cy="3934965"/>
          </a:xfrm>
          <a:prstGeom prst="rect">
            <a:avLst/>
          </a:prstGeom>
        </p:spPr>
      </p:pic>
    </p:spTree>
    <p:extLst>
      <p:ext uri="{BB962C8B-B14F-4D97-AF65-F5344CB8AC3E}">
        <p14:creationId xmlns:p14="http://schemas.microsoft.com/office/powerpoint/2010/main" val="6860887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Analysis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8449" y="2057400"/>
            <a:ext cx="4680661" cy="400976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263927444"/>
              </p:ext>
            </p:extLst>
          </p:nvPr>
        </p:nvGraphicFramePr>
        <p:xfrm>
          <a:off x="207573" y="1504588"/>
          <a:ext cx="6131184" cy="5125720"/>
        </p:xfrm>
        <a:graphic>
          <a:graphicData uri="http://schemas.openxmlformats.org/drawingml/2006/table">
            <a:tbl>
              <a:tblPr firstRow="1" bandRow="1">
                <a:tableStyleId>{5C22544A-7EE6-4342-B048-85BDC9FD1C3A}</a:tableStyleId>
              </a:tblPr>
              <a:tblGrid>
                <a:gridCol w="2043728"/>
                <a:gridCol w="2043728"/>
                <a:gridCol w="2043728"/>
              </a:tblGrid>
              <a:tr h="370840">
                <a:tc>
                  <a:txBody>
                    <a:bodyPr/>
                    <a:lstStyle/>
                    <a:p>
                      <a:r>
                        <a:rPr lang="en-US" dirty="0" smtClean="0"/>
                        <a:t>What do I see?</a:t>
                      </a:r>
                      <a:endParaRPr lang="en-US" dirty="0"/>
                    </a:p>
                  </a:txBody>
                  <a:tcPr/>
                </a:tc>
                <a:tc>
                  <a:txBody>
                    <a:bodyPr/>
                    <a:lstStyle/>
                    <a:p>
                      <a:r>
                        <a:rPr lang="en-US" dirty="0" smtClean="0"/>
                        <a:t>What do I think?</a:t>
                      </a:r>
                      <a:endParaRPr lang="en-US" dirty="0"/>
                    </a:p>
                  </a:txBody>
                  <a:tcPr/>
                </a:tc>
                <a:tc>
                  <a:txBody>
                    <a:bodyPr/>
                    <a:lstStyle/>
                    <a:p>
                      <a:r>
                        <a:rPr lang="en-US" dirty="0" smtClean="0"/>
                        <a:t>What do I wonder?</a:t>
                      </a:r>
                      <a:endParaRPr lang="en-US" dirty="0"/>
                    </a:p>
                  </a:txBody>
                  <a:tcPr/>
                </a:tc>
              </a:tr>
              <a:tr h="370840">
                <a:tc>
                  <a:txBody>
                    <a:bodyPr/>
                    <a:lstStyle/>
                    <a:p>
                      <a:r>
                        <a:rPr lang="en-US" dirty="0" smtClean="0"/>
                        <a:t>What do you</a:t>
                      </a:r>
                      <a:r>
                        <a:rPr lang="en-US" baseline="0" dirty="0" smtClean="0"/>
                        <a:t> see?</a:t>
                      </a:r>
                    </a:p>
                    <a:p>
                      <a:endParaRPr lang="en-US" baseline="0" dirty="0" smtClean="0"/>
                    </a:p>
                    <a:p>
                      <a:r>
                        <a:rPr lang="en-US" baseline="0" dirty="0" smtClean="0"/>
                        <a:t>Are there more words than pictures?</a:t>
                      </a:r>
                    </a:p>
                    <a:p>
                      <a:endParaRPr lang="en-US" baseline="0" dirty="0" smtClean="0"/>
                    </a:p>
                    <a:p>
                      <a:r>
                        <a:rPr lang="en-US" baseline="0" dirty="0" smtClean="0"/>
                        <a:t>What do the words tell you?</a:t>
                      </a:r>
                      <a:endParaRPr lang="en-US" dirty="0"/>
                    </a:p>
                  </a:txBody>
                  <a:tcPr/>
                </a:tc>
                <a:tc>
                  <a:txBody>
                    <a:bodyPr/>
                    <a:lstStyle/>
                    <a:p>
                      <a:r>
                        <a:rPr lang="en-US" dirty="0" smtClean="0"/>
                        <a:t>Are there symbols?  What do you think they mean?</a:t>
                      </a:r>
                    </a:p>
                    <a:p>
                      <a:endParaRPr lang="en-US" dirty="0" smtClean="0"/>
                    </a:p>
                    <a:p>
                      <a:r>
                        <a:rPr lang="en-US" dirty="0" smtClean="0"/>
                        <a:t>How would you describe this image?</a:t>
                      </a:r>
                    </a:p>
                    <a:p>
                      <a:endParaRPr lang="en-US" dirty="0" smtClean="0"/>
                    </a:p>
                    <a:p>
                      <a:r>
                        <a:rPr lang="en-US" dirty="0" smtClean="0"/>
                        <a:t>Who do you think made this image?</a:t>
                      </a:r>
                    </a:p>
                    <a:p>
                      <a:endParaRPr lang="en-US" dirty="0" smtClean="0"/>
                    </a:p>
                    <a:p>
                      <a:r>
                        <a:rPr lang="en-US" dirty="0" smtClean="0"/>
                        <a:t>What</a:t>
                      </a:r>
                      <a:r>
                        <a:rPr lang="en-US" baseline="0" dirty="0" smtClean="0"/>
                        <a:t> is the main idea of this image?</a:t>
                      </a:r>
                      <a:endParaRPr lang="en-US" dirty="0" smtClean="0"/>
                    </a:p>
                    <a:p>
                      <a:endParaRPr lang="en-US" dirty="0" smtClean="0"/>
                    </a:p>
                    <a:p>
                      <a:endParaRPr lang="en-US" dirty="0" smtClean="0"/>
                    </a:p>
                    <a:p>
                      <a:endParaRPr lang="en-US" dirty="0" smtClean="0"/>
                    </a:p>
                    <a:p>
                      <a:endParaRPr lang="en-US" dirty="0"/>
                    </a:p>
                  </a:txBody>
                  <a:tcPr/>
                </a:tc>
                <a:tc>
                  <a:txBody>
                    <a:bodyPr/>
                    <a:lstStyle/>
                    <a:p>
                      <a:r>
                        <a:rPr lang="en-US" dirty="0" smtClean="0"/>
                        <a:t>What questions can you ask about this image?</a:t>
                      </a:r>
                      <a:endParaRPr lang="en-US" dirty="0"/>
                    </a:p>
                  </a:txBody>
                  <a:tcPr/>
                </a:tc>
              </a:tr>
            </a:tbl>
          </a:graphicData>
        </a:graphic>
      </p:graphicFrame>
    </p:spTree>
    <p:extLst>
      <p:ext uri="{BB962C8B-B14F-4D97-AF65-F5344CB8AC3E}">
        <p14:creationId xmlns:p14="http://schemas.microsoft.com/office/powerpoint/2010/main" val="769894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a:t>
            </a:r>
            <a:r>
              <a:rPr lang="en-US" dirty="0"/>
              <a:t>the </a:t>
            </a:r>
            <a:r>
              <a:rPr lang="en-US" dirty="0" smtClean="0"/>
              <a:t>literary </a:t>
            </a:r>
            <a:r>
              <a:rPr lang="en-US" dirty="0"/>
              <a:t>text.</a:t>
            </a:r>
          </a:p>
        </p:txBody>
      </p:sp>
      <p:sp>
        <p:nvSpPr>
          <p:cNvPr id="3" name="Content Placeholder 2"/>
          <p:cNvSpPr>
            <a:spLocks noGrp="1"/>
          </p:cNvSpPr>
          <p:nvPr>
            <p:ph idx="1"/>
          </p:nvPr>
        </p:nvSpPr>
        <p:spPr>
          <a:xfrm>
            <a:off x="5436973" y="1544595"/>
            <a:ext cx="5916827" cy="4632368"/>
          </a:xfrm>
        </p:spPr>
        <p:txBody>
          <a:bodyPr>
            <a:normAutofit fontScale="85000" lnSpcReduction="20000"/>
          </a:bodyPr>
          <a:lstStyle/>
          <a:p>
            <a:r>
              <a:rPr lang="en-US" dirty="0" smtClean="0"/>
              <a:t>Questions:</a:t>
            </a:r>
          </a:p>
          <a:p>
            <a:r>
              <a:rPr lang="en-US" dirty="0" smtClean="0"/>
              <a:t>What goods did Little Red Hen need to make the pizza?</a:t>
            </a:r>
          </a:p>
          <a:p>
            <a:r>
              <a:rPr lang="en-US" dirty="0" smtClean="0"/>
              <a:t>Who provided services?  What were the services they provided?</a:t>
            </a:r>
          </a:p>
          <a:p>
            <a:r>
              <a:rPr lang="en-US" dirty="0"/>
              <a:t>What was Little Red Hen’s scarcity problem?</a:t>
            </a:r>
          </a:p>
          <a:p>
            <a:r>
              <a:rPr lang="en-US" dirty="0"/>
              <a:t>What choices did the other characters make?  What did they give up by making those choices?</a:t>
            </a:r>
          </a:p>
          <a:p>
            <a:r>
              <a:rPr lang="en-US" dirty="0"/>
              <a:t>What was their incentive for cleaning Little Red Hen’s house</a:t>
            </a:r>
            <a:r>
              <a:rPr lang="en-US" dirty="0" smtClean="0"/>
              <a:t>?</a:t>
            </a:r>
          </a:p>
          <a:p>
            <a:r>
              <a:rPr lang="en-US" dirty="0" smtClean="0"/>
              <a:t>What services were traded for goods?</a:t>
            </a:r>
            <a:endParaRPr lang="en-US" dirty="0"/>
          </a:p>
          <a:p>
            <a:r>
              <a:rPr lang="en-US" dirty="0"/>
              <a:t>What were the consequences, good and bad, related to each characters’ decisions?</a:t>
            </a:r>
          </a:p>
          <a:p>
            <a:endParaRPr lang="en-US" dirty="0"/>
          </a:p>
          <a:p>
            <a:endParaRPr lang="en-US" dirty="0"/>
          </a:p>
        </p:txBody>
      </p:sp>
      <p:pic>
        <p:nvPicPr>
          <p:cNvPr id="4" name="Picture 2" descr="mage result for little red hen makes a piz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360" y="2033876"/>
            <a:ext cx="4064924" cy="4064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9392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 about Lombardi’s Pizzeria – The oldest pizzeria in the United States.</a:t>
            </a:r>
            <a:endParaRPr lang="en-US" dirty="0"/>
          </a:p>
        </p:txBody>
      </p:sp>
      <p:sp>
        <p:nvSpPr>
          <p:cNvPr id="3" name="Content Placeholder 2"/>
          <p:cNvSpPr>
            <a:spLocks noGrp="1"/>
          </p:cNvSpPr>
          <p:nvPr>
            <p:ph idx="1"/>
          </p:nvPr>
        </p:nvSpPr>
        <p:spPr>
          <a:xfrm>
            <a:off x="838200" y="1825625"/>
            <a:ext cx="4005263" cy="4351338"/>
          </a:xfrm>
        </p:spPr>
        <p:txBody>
          <a:bodyPr/>
          <a:lstStyle/>
          <a:p>
            <a:r>
              <a:rPr lang="en-US" dirty="0">
                <a:hlinkClick r:id="rId3"/>
              </a:rPr>
              <a:t>https://firstpizza.com</a:t>
            </a:r>
            <a:r>
              <a:rPr lang="en-US" dirty="0" smtClean="0">
                <a:hlinkClick r:id="rId3"/>
              </a:rPr>
              <a:t>/</a:t>
            </a:r>
            <a:endParaRPr lang="en-US" dirty="0"/>
          </a:p>
          <a:p>
            <a:r>
              <a:rPr lang="en-US" dirty="0"/>
              <a:t> </a:t>
            </a:r>
            <a:r>
              <a:rPr lang="en-US" dirty="0">
                <a:hlinkClick r:id="rId4"/>
              </a:rPr>
              <a:t>https://</a:t>
            </a:r>
            <a:r>
              <a:rPr lang="en-US" dirty="0" smtClean="0">
                <a:hlinkClick r:id="rId4"/>
              </a:rPr>
              <a:t>www.youtube.com/watch?v=2-ofyAPH5bk</a:t>
            </a:r>
            <a:r>
              <a:rPr lang="en-US" dirty="0" smtClean="0"/>
              <a:t> </a:t>
            </a:r>
          </a:p>
          <a:p>
            <a:endParaRPr lang="en-US" dirty="0"/>
          </a:p>
          <a:p>
            <a:r>
              <a:rPr lang="en-US" dirty="0" smtClean="0"/>
              <a:t>What are five interesting facts about Lombardi’s Pizzeria?</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9727" y="2049469"/>
            <a:ext cx="5323684" cy="4560623"/>
          </a:xfrm>
          <a:prstGeom prst="rect">
            <a:avLst/>
          </a:prstGeom>
        </p:spPr>
      </p:pic>
    </p:spTree>
    <p:extLst>
      <p:ext uri="{BB962C8B-B14F-4D97-AF65-F5344CB8AC3E}">
        <p14:creationId xmlns:p14="http://schemas.microsoft.com/office/powerpoint/2010/main" val="15854021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Studies:  What’s going on?</a:t>
            </a:r>
            <a:endParaRPr lang="en-US" dirty="0"/>
          </a:p>
        </p:txBody>
      </p:sp>
      <p:sp>
        <p:nvSpPr>
          <p:cNvPr id="3" name="Content Placeholder 2"/>
          <p:cNvSpPr>
            <a:spLocks noGrp="1"/>
          </p:cNvSpPr>
          <p:nvPr>
            <p:ph idx="1"/>
          </p:nvPr>
        </p:nvSpPr>
        <p:spPr>
          <a:xfrm>
            <a:off x="289560" y="1690688"/>
            <a:ext cx="8255924" cy="4351338"/>
          </a:xfrm>
        </p:spPr>
        <p:txBody>
          <a:bodyPr/>
          <a:lstStyle/>
          <a:p>
            <a:r>
              <a:rPr lang="en-US" dirty="0"/>
              <a:t>BILL #: CS/CS/HB 827 Instructional </a:t>
            </a:r>
            <a:r>
              <a:rPr lang="en-US" dirty="0" smtClean="0"/>
              <a:t>Support</a:t>
            </a:r>
          </a:p>
          <a:p>
            <a:r>
              <a:rPr lang="en-US" dirty="0"/>
              <a:t>requires that reading passages and writing prompts used in state ELA assessments incorporate grade-level social studies core curricular </a:t>
            </a:r>
            <a:r>
              <a:rPr lang="en-US" dirty="0" smtClean="0"/>
              <a:t>content</a:t>
            </a:r>
          </a:p>
          <a:p>
            <a:endParaRPr lang="en-US" dirty="0"/>
          </a:p>
          <a:p>
            <a:endParaRPr lang="en-US" dirty="0" smtClean="0"/>
          </a:p>
          <a:p>
            <a:r>
              <a:rPr lang="en-US" dirty="0" smtClean="0"/>
              <a:t>WHAT!!  WE NEED TO TEACH SOCIAL STUDIES?!</a:t>
            </a:r>
            <a:endParaRPr lang="en-US" dirty="0"/>
          </a:p>
        </p:txBody>
      </p:sp>
      <p:pic>
        <p:nvPicPr>
          <p:cNvPr id="1026" name="Picture 2" descr="mage result for SHOCK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7429" y="3524596"/>
            <a:ext cx="4222068" cy="287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4828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the informational text.</a:t>
            </a:r>
            <a:endParaRPr lang="en-US" dirty="0"/>
          </a:p>
        </p:txBody>
      </p:sp>
      <p:sp>
        <p:nvSpPr>
          <p:cNvPr id="3" name="Content Placeholder 2"/>
          <p:cNvSpPr>
            <a:spLocks noGrp="1"/>
          </p:cNvSpPr>
          <p:nvPr>
            <p:ph idx="1"/>
          </p:nvPr>
        </p:nvSpPr>
        <p:spPr>
          <a:xfrm>
            <a:off x="838200" y="1825625"/>
            <a:ext cx="4686300" cy="4351338"/>
          </a:xfrm>
        </p:spPr>
        <p:txBody>
          <a:bodyPr>
            <a:normAutofit lnSpcReduction="10000"/>
          </a:bodyPr>
          <a:lstStyle/>
          <a:p>
            <a:r>
              <a:rPr lang="en-US" dirty="0" smtClean="0"/>
              <a:t>Questions:</a:t>
            </a:r>
          </a:p>
          <a:p>
            <a:r>
              <a:rPr lang="en-US" dirty="0"/>
              <a:t>Refer to </a:t>
            </a:r>
            <a:r>
              <a:rPr lang="en-US" dirty="0" smtClean="0"/>
              <a:t>Lombardi’s </a:t>
            </a:r>
            <a:r>
              <a:rPr lang="en-US" dirty="0"/>
              <a:t>menu.  Would you choose a salad or a pizza for lunch?  Why?  Use information from the text to justify your answer.</a:t>
            </a:r>
          </a:p>
          <a:p>
            <a:r>
              <a:rPr lang="en-US" dirty="0" smtClean="0"/>
              <a:t>Which toppings would you choose for your pizza?  Since they cost $4.00 each, should you choose as many as you want?  Why or why not?</a:t>
            </a:r>
            <a:endParaRPr lang="en-US" dirty="0"/>
          </a:p>
        </p:txBody>
      </p:sp>
      <p:pic>
        <p:nvPicPr>
          <p:cNvPr id="5" name="Picture 4"/>
          <p:cNvPicPr>
            <a:picLocks noChangeAspect="1"/>
          </p:cNvPicPr>
          <p:nvPr/>
        </p:nvPicPr>
        <p:blipFill>
          <a:blip r:embed="rId2"/>
          <a:stretch>
            <a:fillRect/>
          </a:stretch>
        </p:blipFill>
        <p:spPr>
          <a:xfrm>
            <a:off x="6096000" y="1690688"/>
            <a:ext cx="5805768" cy="4486275"/>
          </a:xfrm>
          <a:prstGeom prst="rect">
            <a:avLst/>
          </a:prstGeom>
        </p:spPr>
      </p:pic>
    </p:spTree>
    <p:extLst>
      <p:ext uri="{BB962C8B-B14F-4D97-AF65-F5344CB8AC3E}">
        <p14:creationId xmlns:p14="http://schemas.microsoft.com/office/powerpoint/2010/main" val="18227469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73" y="-21952"/>
            <a:ext cx="10515600" cy="1325563"/>
          </a:xfrm>
        </p:spPr>
        <p:txBody>
          <a:bodyPr/>
          <a:lstStyle/>
          <a:p>
            <a:r>
              <a:rPr lang="en-US" dirty="0" smtClean="0"/>
              <a:t>Analyze a Primary Source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5557" y="1235348"/>
            <a:ext cx="5483630" cy="431321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762967097"/>
              </p:ext>
            </p:extLst>
          </p:nvPr>
        </p:nvGraphicFramePr>
        <p:xfrm>
          <a:off x="207573" y="1504588"/>
          <a:ext cx="5221677" cy="5120640"/>
        </p:xfrm>
        <a:graphic>
          <a:graphicData uri="http://schemas.openxmlformats.org/drawingml/2006/table">
            <a:tbl>
              <a:tblPr firstRow="1" bandRow="1">
                <a:tableStyleId>{5C22544A-7EE6-4342-B048-85BDC9FD1C3A}</a:tableStyleId>
              </a:tblPr>
              <a:tblGrid>
                <a:gridCol w="1740559"/>
                <a:gridCol w="1740559"/>
                <a:gridCol w="1740559"/>
              </a:tblGrid>
              <a:tr h="321824">
                <a:tc>
                  <a:txBody>
                    <a:bodyPr/>
                    <a:lstStyle/>
                    <a:p>
                      <a:r>
                        <a:rPr lang="en-US" dirty="0" smtClean="0"/>
                        <a:t>What do I see?</a:t>
                      </a:r>
                      <a:endParaRPr lang="en-US" dirty="0"/>
                    </a:p>
                  </a:txBody>
                  <a:tcPr/>
                </a:tc>
                <a:tc>
                  <a:txBody>
                    <a:bodyPr/>
                    <a:lstStyle/>
                    <a:p>
                      <a:r>
                        <a:rPr lang="en-US" dirty="0" smtClean="0"/>
                        <a:t>What do I think?</a:t>
                      </a:r>
                      <a:endParaRPr lang="en-US" dirty="0"/>
                    </a:p>
                  </a:txBody>
                  <a:tcPr/>
                </a:tc>
                <a:tc>
                  <a:txBody>
                    <a:bodyPr/>
                    <a:lstStyle/>
                    <a:p>
                      <a:r>
                        <a:rPr lang="en-US" dirty="0" smtClean="0"/>
                        <a:t>What do I wonder?</a:t>
                      </a:r>
                      <a:endParaRPr lang="en-US" dirty="0"/>
                    </a:p>
                  </a:txBody>
                  <a:tcPr/>
                </a:tc>
              </a:tr>
              <a:tr h="2936088">
                <a:tc>
                  <a:txBody>
                    <a:bodyPr/>
                    <a:lstStyle/>
                    <a:p>
                      <a:r>
                        <a:rPr lang="en-US" dirty="0" smtClean="0"/>
                        <a:t>What do you see in the photo?</a:t>
                      </a:r>
                    </a:p>
                    <a:p>
                      <a:endParaRPr lang="en-US" dirty="0" smtClean="0"/>
                    </a:p>
                    <a:p>
                      <a:r>
                        <a:rPr lang="en-US" dirty="0" smtClean="0"/>
                        <a:t>Is the photo black</a:t>
                      </a:r>
                      <a:r>
                        <a:rPr lang="en-US" baseline="0" dirty="0" smtClean="0"/>
                        <a:t> &amp; white or color? Why do you think that is?</a:t>
                      </a:r>
                      <a:endParaRPr lang="en-US" dirty="0" smtClean="0"/>
                    </a:p>
                    <a:p>
                      <a:endParaRPr lang="en-US" dirty="0" smtClean="0"/>
                    </a:p>
                    <a:p>
                      <a:endParaRPr lang="en-US" dirty="0"/>
                    </a:p>
                  </a:txBody>
                  <a:tcPr/>
                </a:tc>
                <a:tc>
                  <a:txBody>
                    <a:bodyPr/>
                    <a:lstStyle/>
                    <a:p>
                      <a:r>
                        <a:rPr lang="en-US" dirty="0" smtClean="0"/>
                        <a:t>What are people doing in the photo?</a:t>
                      </a:r>
                    </a:p>
                    <a:p>
                      <a:endParaRPr lang="en-US" dirty="0" smtClean="0"/>
                    </a:p>
                    <a:p>
                      <a:r>
                        <a:rPr lang="en-US" dirty="0" smtClean="0"/>
                        <a:t>What are the objects used for in the photo?</a:t>
                      </a:r>
                    </a:p>
                    <a:p>
                      <a:endParaRPr lang="en-US" dirty="0" smtClean="0"/>
                    </a:p>
                    <a:p>
                      <a:r>
                        <a:rPr lang="en-US" dirty="0" smtClean="0"/>
                        <a:t>Write two words that describe the photo.</a:t>
                      </a:r>
                    </a:p>
                    <a:p>
                      <a:endParaRPr lang="en-US" dirty="0" smtClean="0"/>
                    </a:p>
                    <a:p>
                      <a:endParaRPr lang="en-US" dirty="0" smtClean="0"/>
                    </a:p>
                    <a:p>
                      <a:endParaRPr lang="en-US" dirty="0" smtClean="0"/>
                    </a:p>
                    <a:p>
                      <a:endParaRPr lang="en-US" dirty="0" smtClean="0"/>
                    </a:p>
                    <a:p>
                      <a:endParaRPr lang="en-US" dirty="0"/>
                    </a:p>
                  </a:txBody>
                  <a:tcPr/>
                </a:tc>
                <a:tc>
                  <a:txBody>
                    <a:bodyPr/>
                    <a:lstStyle/>
                    <a:p>
                      <a:r>
                        <a:rPr lang="en-US" dirty="0" smtClean="0"/>
                        <a:t>Where do you think this photo was taken?</a:t>
                      </a:r>
                    </a:p>
                    <a:p>
                      <a:endParaRPr lang="en-US" dirty="0" smtClean="0"/>
                    </a:p>
                    <a:p>
                      <a:r>
                        <a:rPr lang="en-US" dirty="0" smtClean="0"/>
                        <a:t>What are questions you can ask about this photo?</a:t>
                      </a:r>
                      <a:endParaRPr lang="en-US" dirty="0"/>
                    </a:p>
                  </a:txBody>
                  <a:tcPr/>
                </a:tc>
              </a:tr>
            </a:tbl>
          </a:graphicData>
        </a:graphic>
      </p:graphicFrame>
    </p:spTree>
    <p:extLst>
      <p:ext uri="{BB962C8B-B14F-4D97-AF65-F5344CB8AC3E}">
        <p14:creationId xmlns:p14="http://schemas.microsoft.com/office/powerpoint/2010/main" val="10539826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73" y="-21952"/>
            <a:ext cx="10515600" cy="1325563"/>
          </a:xfrm>
        </p:spPr>
        <p:txBody>
          <a:bodyPr/>
          <a:lstStyle/>
          <a:p>
            <a:r>
              <a:rPr lang="en-US" dirty="0" smtClean="0"/>
              <a:t>Analyze a Primary Source</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263391455"/>
              </p:ext>
            </p:extLst>
          </p:nvPr>
        </p:nvGraphicFramePr>
        <p:xfrm>
          <a:off x="207573" y="1504588"/>
          <a:ext cx="5221677" cy="3749040"/>
        </p:xfrm>
        <a:graphic>
          <a:graphicData uri="http://schemas.openxmlformats.org/drawingml/2006/table">
            <a:tbl>
              <a:tblPr firstRow="1" bandRow="1">
                <a:tableStyleId>{5C22544A-7EE6-4342-B048-85BDC9FD1C3A}</a:tableStyleId>
              </a:tblPr>
              <a:tblGrid>
                <a:gridCol w="1740559"/>
                <a:gridCol w="1740559"/>
                <a:gridCol w="1740559"/>
              </a:tblGrid>
              <a:tr h="321824">
                <a:tc>
                  <a:txBody>
                    <a:bodyPr/>
                    <a:lstStyle/>
                    <a:p>
                      <a:r>
                        <a:rPr lang="en-US" dirty="0" smtClean="0"/>
                        <a:t>What do I see?</a:t>
                      </a:r>
                      <a:endParaRPr lang="en-US" dirty="0"/>
                    </a:p>
                  </a:txBody>
                  <a:tcPr/>
                </a:tc>
                <a:tc>
                  <a:txBody>
                    <a:bodyPr/>
                    <a:lstStyle/>
                    <a:p>
                      <a:r>
                        <a:rPr lang="en-US" dirty="0" smtClean="0"/>
                        <a:t>What do I think?</a:t>
                      </a:r>
                      <a:endParaRPr lang="en-US" dirty="0"/>
                    </a:p>
                  </a:txBody>
                  <a:tcPr/>
                </a:tc>
                <a:tc>
                  <a:txBody>
                    <a:bodyPr/>
                    <a:lstStyle/>
                    <a:p>
                      <a:r>
                        <a:rPr lang="en-US" dirty="0" smtClean="0"/>
                        <a:t>What do I wonder?</a:t>
                      </a:r>
                      <a:endParaRPr lang="en-US" dirty="0"/>
                    </a:p>
                  </a:txBody>
                  <a:tcPr/>
                </a:tc>
              </a:tr>
              <a:tr h="2936088">
                <a:tc>
                  <a:txBody>
                    <a:bodyPr/>
                    <a:lstStyle/>
                    <a:p>
                      <a:r>
                        <a:rPr lang="en-US" dirty="0" smtClean="0"/>
                        <a:t>What do you see?</a:t>
                      </a:r>
                    </a:p>
                    <a:p>
                      <a:endParaRPr lang="en-US" dirty="0" smtClean="0"/>
                    </a:p>
                    <a:p>
                      <a:r>
                        <a:rPr lang="en-US" dirty="0" smtClean="0"/>
                        <a:t>Are there</a:t>
                      </a:r>
                      <a:r>
                        <a:rPr lang="en-US" baseline="0" dirty="0" smtClean="0"/>
                        <a:t> more words or pictures?</a:t>
                      </a:r>
                    </a:p>
                    <a:p>
                      <a:endParaRPr lang="en-US" baseline="0" dirty="0" smtClean="0"/>
                    </a:p>
                    <a:p>
                      <a:r>
                        <a:rPr lang="en-US" baseline="0" dirty="0" smtClean="0"/>
                        <a:t>What do the words say?</a:t>
                      </a:r>
                      <a:endParaRPr lang="en-US" dirty="0" smtClean="0"/>
                    </a:p>
                    <a:p>
                      <a:endParaRPr lang="en-US" dirty="0" smtClean="0"/>
                    </a:p>
                    <a:p>
                      <a:endParaRPr lang="en-US" dirty="0"/>
                    </a:p>
                  </a:txBody>
                  <a:tcPr/>
                </a:tc>
                <a:tc>
                  <a:txBody>
                    <a:bodyPr/>
                    <a:lstStyle/>
                    <a:p>
                      <a:r>
                        <a:rPr lang="en-US" dirty="0" smtClean="0"/>
                        <a:t>What does this mean?</a:t>
                      </a:r>
                    </a:p>
                    <a:p>
                      <a:endParaRPr lang="en-US" dirty="0" smtClean="0"/>
                    </a:p>
                    <a:p>
                      <a:r>
                        <a:rPr lang="en-US" dirty="0" smtClean="0"/>
                        <a:t>Why</a:t>
                      </a:r>
                      <a:r>
                        <a:rPr lang="en-US" baseline="0" dirty="0" smtClean="0"/>
                        <a:t> was it created?</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r>
                        <a:rPr lang="en-US" dirty="0" smtClean="0"/>
                        <a:t>Who created it?</a:t>
                      </a:r>
                    </a:p>
                    <a:p>
                      <a:endParaRPr lang="en-US" dirty="0" smtClean="0"/>
                    </a:p>
                    <a:p>
                      <a:r>
                        <a:rPr lang="en-US" dirty="0" smtClean="0"/>
                        <a:t>When was it created?</a:t>
                      </a:r>
                      <a:endParaRPr lang="en-US" dirty="0"/>
                    </a:p>
                  </a:txBody>
                  <a:tcPr/>
                </a:tc>
              </a:tr>
            </a:tbl>
          </a:graphicData>
        </a:graphic>
      </p:graphicFrame>
      <p:pic>
        <p:nvPicPr>
          <p:cNvPr id="1026" name="Picture 2" desc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549" y="1504588"/>
            <a:ext cx="4999459" cy="445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5376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557" y="229201"/>
            <a:ext cx="10515600" cy="1325563"/>
          </a:xfrm>
        </p:spPr>
        <p:txBody>
          <a:bodyPr/>
          <a:lstStyle/>
          <a:p>
            <a:r>
              <a:rPr lang="en-US" dirty="0" smtClean="0"/>
              <a:t>Write about the primary source.</a:t>
            </a:r>
            <a:endParaRPr lang="en-US" dirty="0"/>
          </a:p>
        </p:txBody>
      </p:sp>
      <p:sp>
        <p:nvSpPr>
          <p:cNvPr id="3" name="Content Placeholder 2"/>
          <p:cNvSpPr>
            <a:spLocks noGrp="1"/>
          </p:cNvSpPr>
          <p:nvPr>
            <p:ph idx="1"/>
          </p:nvPr>
        </p:nvSpPr>
        <p:spPr>
          <a:xfrm>
            <a:off x="160638" y="2025649"/>
            <a:ext cx="2767913" cy="4351338"/>
          </a:xfrm>
        </p:spPr>
        <p:txBody>
          <a:bodyPr>
            <a:normAutofit fontScale="92500" lnSpcReduction="10000"/>
          </a:bodyPr>
          <a:lstStyle/>
          <a:p>
            <a:r>
              <a:rPr lang="en-US" dirty="0" smtClean="0"/>
              <a:t>Look at the pictures of Lombardi’s.  How has the pizzeria changed since 1905?</a:t>
            </a:r>
          </a:p>
          <a:p>
            <a:r>
              <a:rPr lang="en-US" dirty="0" smtClean="0"/>
              <a:t>What goods and services does Lombardi’s offer?</a:t>
            </a:r>
          </a:p>
          <a:p>
            <a:r>
              <a:rPr lang="en-US" dirty="0" smtClean="0"/>
              <a:t>Would you go to Lombardi’s?  Why or why not?</a:t>
            </a:r>
          </a:p>
          <a:p>
            <a:endParaRPr lang="en-US" dirty="0"/>
          </a:p>
        </p:txBody>
      </p:sp>
      <p:pic>
        <p:nvPicPr>
          <p:cNvPr id="15362" name="Picture 2" descr="mage result for lombardi's pizzaria outs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7714" y="3188043"/>
            <a:ext cx="4795710" cy="36699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307" y="1452953"/>
            <a:ext cx="4035264" cy="3173982"/>
          </a:xfrm>
          <a:prstGeom prst="rect">
            <a:avLst/>
          </a:prstGeom>
        </p:spPr>
      </p:pic>
    </p:spTree>
    <p:extLst>
      <p:ext uri="{BB962C8B-B14F-4D97-AF65-F5344CB8AC3E}">
        <p14:creationId xmlns:p14="http://schemas.microsoft.com/office/powerpoint/2010/main" val="923773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 additional tasks if available.</a:t>
            </a:r>
            <a:endParaRPr lang="en-US" dirty="0"/>
          </a:p>
        </p:txBody>
      </p:sp>
      <p:sp>
        <p:nvSpPr>
          <p:cNvPr id="3" name="Content Placeholder 2"/>
          <p:cNvSpPr>
            <a:spLocks noGrp="1"/>
          </p:cNvSpPr>
          <p:nvPr>
            <p:ph idx="1"/>
          </p:nvPr>
        </p:nvSpPr>
        <p:spPr/>
        <p:txBody>
          <a:bodyPr>
            <a:normAutofit/>
          </a:bodyPr>
          <a:lstStyle/>
          <a:p>
            <a:r>
              <a:rPr lang="en-US" u="sng" dirty="0">
                <a:hlinkClick r:id="rId2"/>
              </a:rPr>
              <a:t>https://www.foodnetwork.com/videos/how-to-make-a-pizza-0213194</a:t>
            </a:r>
            <a:r>
              <a:rPr lang="en-US" dirty="0"/>
              <a:t> </a:t>
            </a:r>
          </a:p>
          <a:p>
            <a:r>
              <a:rPr lang="en-US" u="sng" dirty="0">
                <a:hlinkClick r:id="rId3"/>
              </a:rPr>
              <a:t>https://</a:t>
            </a:r>
            <a:r>
              <a:rPr lang="en-US" u="sng" dirty="0" smtClean="0">
                <a:hlinkClick r:id="rId3"/>
              </a:rPr>
              <a:t>www.persil.com/uk/dirt-is-good/recipes/make-pizza-faces-for-kids.html</a:t>
            </a:r>
            <a:endParaRPr lang="en-US" dirty="0"/>
          </a:p>
          <a:p>
            <a:r>
              <a:rPr lang="en-US" u="sng" dirty="0">
                <a:hlinkClick r:id="rId4"/>
              </a:rPr>
              <a:t>http://pizzahalloffame.com/category/hall-of-famers/northeast/page/4</a:t>
            </a:r>
            <a:r>
              <a:rPr lang="en-US" u="sng" dirty="0" smtClean="0">
                <a:hlinkClick r:id="rId4"/>
              </a:rPr>
              <a:t>/</a:t>
            </a:r>
            <a:r>
              <a:rPr lang="en-US" u="sng" dirty="0" smtClean="0"/>
              <a:t> </a:t>
            </a:r>
            <a:endParaRPr lang="en-US" u="sng" dirty="0"/>
          </a:p>
        </p:txBody>
      </p:sp>
    </p:spTree>
    <p:extLst>
      <p:ext uri="{BB962C8B-B14F-4D97-AF65-F5344CB8AC3E}">
        <p14:creationId xmlns:p14="http://schemas.microsoft.com/office/powerpoint/2010/main" val="18418831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the essential question.</a:t>
            </a:r>
            <a:endParaRPr lang="en-US" dirty="0"/>
          </a:p>
        </p:txBody>
      </p:sp>
      <p:sp>
        <p:nvSpPr>
          <p:cNvPr id="3" name="Content Placeholder 2"/>
          <p:cNvSpPr>
            <a:spLocks noGrp="1"/>
          </p:cNvSpPr>
          <p:nvPr>
            <p:ph idx="1"/>
          </p:nvPr>
        </p:nvSpPr>
        <p:spPr/>
        <p:txBody>
          <a:bodyPr/>
          <a:lstStyle/>
          <a:p>
            <a:r>
              <a:rPr lang="en-US" dirty="0"/>
              <a:t>How do I make good choices </a:t>
            </a:r>
            <a:r>
              <a:rPr lang="en-US" dirty="0" smtClean="0"/>
              <a:t>buying goods and services?</a:t>
            </a:r>
            <a:endParaRPr lang="en-US" dirty="0"/>
          </a:p>
        </p:txBody>
      </p:sp>
    </p:spTree>
    <p:extLst>
      <p:ext uri="{BB962C8B-B14F-4D97-AF65-F5344CB8AC3E}">
        <p14:creationId xmlns:p14="http://schemas.microsoft.com/office/powerpoint/2010/main" val="20332604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667298" cy="1325563"/>
          </a:xfrm>
        </p:spPr>
        <p:txBody>
          <a:bodyPr/>
          <a:lstStyle/>
          <a:p>
            <a:r>
              <a:rPr lang="en-US" dirty="0" smtClean="0"/>
              <a:t>Second Grade</a:t>
            </a:r>
            <a:endParaRPr lang="en-US" dirty="0"/>
          </a:p>
        </p:txBody>
      </p:sp>
      <p:pic>
        <p:nvPicPr>
          <p:cNvPr id="3074" name="Picture 2" descr="mage result for alexander who used to be rich last sun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86" y="1690688"/>
            <a:ext cx="4910051" cy="367640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mage result for great minds think a kid's guide to 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106" y="3432967"/>
            <a:ext cx="2692635" cy="34250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628334" y="365125"/>
            <a:ext cx="2994708" cy="2857500"/>
          </a:xfrm>
          <a:prstGeom prst="rect">
            <a:avLst/>
          </a:prstGeom>
        </p:spPr>
      </p:pic>
      <p:pic>
        <p:nvPicPr>
          <p:cNvPr id="8" name="Picture 2" descr="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2439" y="0"/>
            <a:ext cx="3192090" cy="4143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0024" y="4406699"/>
            <a:ext cx="3232901" cy="22512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8886" y="5800725"/>
            <a:ext cx="5420202" cy="369332"/>
          </a:xfrm>
          <a:prstGeom prst="rect">
            <a:avLst/>
          </a:prstGeom>
          <a:noFill/>
        </p:spPr>
        <p:txBody>
          <a:bodyPr wrap="none" rtlCol="0">
            <a:spAutoFit/>
          </a:bodyPr>
          <a:lstStyle/>
          <a:p>
            <a:r>
              <a:rPr lang="en-US" dirty="0" smtClean="0"/>
              <a:t>What should I know about spending and saving money?</a:t>
            </a:r>
            <a:endParaRPr lang="en-US" dirty="0"/>
          </a:p>
        </p:txBody>
      </p:sp>
    </p:spTree>
    <p:extLst>
      <p:ext uri="{BB962C8B-B14F-4D97-AF65-F5344CB8AC3E}">
        <p14:creationId xmlns:p14="http://schemas.microsoft.com/office/powerpoint/2010/main" val="848523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 Express: Saving and Spending</a:t>
            </a:r>
            <a:endParaRPr lang="en-US" dirty="0"/>
          </a:p>
        </p:txBody>
      </p:sp>
      <p:sp>
        <p:nvSpPr>
          <p:cNvPr id="3" name="Content Placeholder 2"/>
          <p:cNvSpPr>
            <a:spLocks noGrp="1"/>
          </p:cNvSpPr>
          <p:nvPr>
            <p:ph idx="1"/>
          </p:nvPr>
        </p:nvSpPr>
        <p:spPr>
          <a:xfrm>
            <a:off x="838200" y="1825625"/>
            <a:ext cx="10515600" cy="517525"/>
          </a:xfrm>
        </p:spPr>
        <p:txBody>
          <a:bodyPr/>
          <a:lstStyle/>
          <a:p>
            <a:r>
              <a:rPr lang="en-US" dirty="0">
                <a:hlinkClick r:id="rId2"/>
              </a:rPr>
              <a:t>https://</a:t>
            </a:r>
            <a:r>
              <a:rPr lang="en-US" dirty="0" smtClean="0">
                <a:hlinkClick r:id="rId2"/>
              </a:rPr>
              <a:t>sunnymoney.weebly.com/2.html</a:t>
            </a:r>
            <a:r>
              <a:rPr lang="en-US" dirty="0" smtClean="0"/>
              <a:t> </a:t>
            </a:r>
            <a:endParaRPr lang="en-US" dirty="0"/>
          </a:p>
        </p:txBody>
      </p:sp>
      <p:pic>
        <p:nvPicPr>
          <p:cNvPr id="4" name="Picture 3"/>
          <p:cNvPicPr>
            <a:picLocks noChangeAspect="1"/>
          </p:cNvPicPr>
          <p:nvPr/>
        </p:nvPicPr>
        <p:blipFill>
          <a:blip r:embed="rId3"/>
          <a:stretch>
            <a:fillRect/>
          </a:stretch>
        </p:blipFill>
        <p:spPr>
          <a:xfrm>
            <a:off x="5422383" y="2613819"/>
            <a:ext cx="5578992" cy="3774504"/>
          </a:xfrm>
          <a:prstGeom prst="rect">
            <a:avLst/>
          </a:prstGeom>
        </p:spPr>
      </p:pic>
    </p:spTree>
    <p:extLst>
      <p:ext uri="{BB962C8B-B14F-4D97-AF65-F5344CB8AC3E}">
        <p14:creationId xmlns:p14="http://schemas.microsoft.com/office/powerpoint/2010/main" val="16072885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Analysis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187550204"/>
              </p:ext>
            </p:extLst>
          </p:nvPr>
        </p:nvGraphicFramePr>
        <p:xfrm>
          <a:off x="207573" y="1504588"/>
          <a:ext cx="5221677" cy="5120640"/>
        </p:xfrm>
        <a:graphic>
          <a:graphicData uri="http://schemas.openxmlformats.org/drawingml/2006/table">
            <a:tbl>
              <a:tblPr firstRow="1" bandRow="1">
                <a:tableStyleId>{5C22544A-7EE6-4342-B048-85BDC9FD1C3A}</a:tableStyleId>
              </a:tblPr>
              <a:tblGrid>
                <a:gridCol w="1740559"/>
                <a:gridCol w="1740559"/>
                <a:gridCol w="1740559"/>
              </a:tblGrid>
              <a:tr h="321824">
                <a:tc>
                  <a:txBody>
                    <a:bodyPr/>
                    <a:lstStyle/>
                    <a:p>
                      <a:r>
                        <a:rPr lang="en-US" dirty="0" smtClean="0"/>
                        <a:t>What do I see?</a:t>
                      </a:r>
                      <a:endParaRPr lang="en-US" dirty="0"/>
                    </a:p>
                  </a:txBody>
                  <a:tcPr/>
                </a:tc>
                <a:tc>
                  <a:txBody>
                    <a:bodyPr/>
                    <a:lstStyle/>
                    <a:p>
                      <a:r>
                        <a:rPr lang="en-US" dirty="0" smtClean="0"/>
                        <a:t>What do I think?</a:t>
                      </a:r>
                      <a:endParaRPr lang="en-US" dirty="0"/>
                    </a:p>
                  </a:txBody>
                  <a:tcPr/>
                </a:tc>
                <a:tc>
                  <a:txBody>
                    <a:bodyPr/>
                    <a:lstStyle/>
                    <a:p>
                      <a:r>
                        <a:rPr lang="en-US" dirty="0" smtClean="0"/>
                        <a:t>What do I wonder?</a:t>
                      </a:r>
                      <a:endParaRPr lang="en-US" dirty="0"/>
                    </a:p>
                  </a:txBody>
                  <a:tcPr/>
                </a:tc>
              </a:tr>
              <a:tr h="2936088">
                <a:tc>
                  <a:txBody>
                    <a:bodyPr/>
                    <a:lstStyle/>
                    <a:p>
                      <a:r>
                        <a:rPr lang="en-US" dirty="0" smtClean="0"/>
                        <a:t>What do you see in the photo?</a:t>
                      </a:r>
                    </a:p>
                    <a:p>
                      <a:endParaRPr lang="en-US" dirty="0" smtClean="0"/>
                    </a:p>
                    <a:p>
                      <a:endParaRPr lang="en-US" dirty="0"/>
                    </a:p>
                  </a:txBody>
                  <a:tcPr/>
                </a:tc>
                <a:tc>
                  <a:txBody>
                    <a:bodyPr/>
                    <a:lstStyle/>
                    <a:p>
                      <a:r>
                        <a:rPr lang="en-US" dirty="0" smtClean="0"/>
                        <a:t>What are the objects used for in the photo?</a:t>
                      </a:r>
                    </a:p>
                    <a:p>
                      <a:endParaRPr lang="en-US" dirty="0" smtClean="0"/>
                    </a:p>
                    <a:p>
                      <a:r>
                        <a:rPr lang="en-US" dirty="0" smtClean="0"/>
                        <a:t>Write two words that describe the photo.</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r>
                        <a:rPr lang="en-US" dirty="0" smtClean="0"/>
                        <a:t>Who do you think took this photo?</a:t>
                      </a:r>
                    </a:p>
                    <a:p>
                      <a:endParaRPr lang="en-US" dirty="0" smtClean="0"/>
                    </a:p>
                    <a:p>
                      <a:r>
                        <a:rPr lang="en-US" dirty="0" smtClean="0"/>
                        <a:t>What are questions you can ask about this photo?</a:t>
                      </a:r>
                      <a:endParaRPr lang="en-US" dirty="0"/>
                    </a:p>
                  </a:txBody>
                  <a:tcPr/>
                </a:tc>
              </a:tr>
            </a:tbl>
          </a:graphicData>
        </a:graphic>
      </p:graphicFrame>
      <p:pic>
        <p:nvPicPr>
          <p:cNvPr id="1026" name="Picture 2" descr="mage result for saving money in envelo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7924" y="1690688"/>
            <a:ext cx="5449359" cy="4087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398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a:t>
            </a:r>
            <a:r>
              <a:rPr lang="en-US" dirty="0"/>
              <a:t>the </a:t>
            </a:r>
            <a:r>
              <a:rPr lang="en-US" dirty="0" smtClean="0"/>
              <a:t>literary </a:t>
            </a:r>
            <a:r>
              <a:rPr lang="en-US" dirty="0"/>
              <a:t>text.</a:t>
            </a:r>
          </a:p>
        </p:txBody>
      </p:sp>
      <p:sp>
        <p:nvSpPr>
          <p:cNvPr id="3" name="Content Placeholder 2"/>
          <p:cNvSpPr>
            <a:spLocks noGrp="1"/>
          </p:cNvSpPr>
          <p:nvPr>
            <p:ph idx="1"/>
          </p:nvPr>
        </p:nvSpPr>
        <p:spPr>
          <a:xfrm>
            <a:off x="6096000" y="542925"/>
            <a:ext cx="5916827" cy="5499101"/>
          </a:xfrm>
        </p:spPr>
        <p:txBody>
          <a:bodyPr>
            <a:normAutofit fontScale="85000" lnSpcReduction="10000"/>
          </a:bodyPr>
          <a:lstStyle/>
          <a:p>
            <a:r>
              <a:rPr lang="en-US" dirty="0" smtClean="0"/>
              <a:t>Questions:</a:t>
            </a:r>
          </a:p>
          <a:p>
            <a:r>
              <a:rPr lang="en-US" dirty="0"/>
              <a:t>What did Alexander plan to do with his money when he first got it? </a:t>
            </a:r>
            <a:endParaRPr lang="en-US" dirty="0" smtClean="0"/>
          </a:p>
          <a:p>
            <a:r>
              <a:rPr lang="en-US" dirty="0" smtClean="0"/>
              <a:t>Why </a:t>
            </a:r>
            <a:r>
              <a:rPr lang="en-US" dirty="0"/>
              <a:t>wasn’t he able to save his money? </a:t>
            </a:r>
            <a:endParaRPr lang="en-US" dirty="0" smtClean="0"/>
          </a:p>
          <a:p>
            <a:r>
              <a:rPr lang="en-US" dirty="0" smtClean="0"/>
              <a:t>On </a:t>
            </a:r>
            <a:r>
              <a:rPr lang="en-US" dirty="0"/>
              <a:t>what did Alexander spend his money? </a:t>
            </a:r>
            <a:endParaRPr lang="en-US" dirty="0" smtClean="0"/>
          </a:p>
          <a:p>
            <a:r>
              <a:rPr lang="en-US" dirty="0"/>
              <a:t>Did Alexander say he wanted to save or spend his $1? </a:t>
            </a:r>
          </a:p>
          <a:p>
            <a:r>
              <a:rPr lang="en-US" dirty="0" smtClean="0"/>
              <a:t>Based </a:t>
            </a:r>
            <a:r>
              <a:rPr lang="en-US" dirty="0"/>
              <a:t>on the evidence from the story, did Alexander save his money or spend it? </a:t>
            </a:r>
            <a:endParaRPr lang="en-US" dirty="0" smtClean="0"/>
          </a:p>
          <a:p>
            <a:r>
              <a:rPr lang="en-US" dirty="0"/>
              <a:t>What do you think about the spending choices Alexander made? </a:t>
            </a:r>
            <a:endParaRPr lang="en-US" dirty="0" smtClean="0"/>
          </a:p>
          <a:p>
            <a:r>
              <a:rPr lang="en-US" dirty="0" smtClean="0"/>
              <a:t>If </a:t>
            </a:r>
            <a:r>
              <a:rPr lang="en-US" dirty="0"/>
              <a:t>Alexander really wants a walkie-talkie, what will he have to do? </a:t>
            </a:r>
          </a:p>
          <a:p>
            <a:r>
              <a:rPr lang="en-US" dirty="0"/>
              <a:t>What is saving? </a:t>
            </a:r>
          </a:p>
        </p:txBody>
      </p:sp>
      <p:pic>
        <p:nvPicPr>
          <p:cNvPr id="5" name="Picture 2" descr="mage result for alexander who used to be rich last sun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86" y="1690688"/>
            <a:ext cx="4910051" cy="367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8606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87" y="218497"/>
            <a:ext cx="6227618" cy="1325563"/>
          </a:xfrm>
        </p:spPr>
        <p:txBody>
          <a:bodyPr/>
          <a:lstStyle/>
          <a:p>
            <a:r>
              <a:rPr lang="en-US" dirty="0" smtClean="0"/>
              <a:t>Text Sets:  What are they?</a:t>
            </a:r>
            <a:endParaRPr lang="en-US" dirty="0"/>
          </a:p>
        </p:txBody>
      </p:sp>
      <p:sp>
        <p:nvSpPr>
          <p:cNvPr id="3" name="Content Placeholder 2"/>
          <p:cNvSpPr>
            <a:spLocks noGrp="1"/>
          </p:cNvSpPr>
          <p:nvPr>
            <p:ph idx="1"/>
          </p:nvPr>
        </p:nvSpPr>
        <p:spPr>
          <a:xfrm>
            <a:off x="235015" y="1825625"/>
            <a:ext cx="5329844" cy="4351338"/>
          </a:xfrm>
        </p:spPr>
        <p:txBody>
          <a:bodyPr>
            <a:normAutofit lnSpcReduction="10000"/>
          </a:bodyPr>
          <a:lstStyle/>
          <a:p>
            <a:r>
              <a:rPr lang="en-US" dirty="0"/>
              <a:t>Text sets are collections of texts tightly focused on a specific topic. They may include varied genres (fiction, nonfiction, poetry, and so forth) and media (such as blogs, maps, photographs, art, primary-source documents, and audio recordings</a:t>
            </a:r>
            <a:r>
              <a:rPr lang="en-US" dirty="0" smtClean="0"/>
              <a:t>).</a:t>
            </a:r>
          </a:p>
          <a:p>
            <a:r>
              <a:rPr lang="en-US" dirty="0">
                <a:hlinkClick r:id="rId2"/>
              </a:rPr>
              <a:t>https://edexcellence.net/articles/what-are-text-sets-and-why-use-them-in-the-classroom</a:t>
            </a:r>
            <a:r>
              <a:rPr lang="en-US" dirty="0"/>
              <a:t> </a:t>
            </a:r>
          </a:p>
        </p:txBody>
      </p:sp>
      <p:pic>
        <p:nvPicPr>
          <p:cNvPr id="3076" name="Picture 4" descr="mage result for b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401" y="4908108"/>
            <a:ext cx="3217917" cy="18507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ge result for ma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0" y="2142035"/>
            <a:ext cx="3135221" cy="185925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ge result for old 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417" y="2072693"/>
            <a:ext cx="4271875" cy="24027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age result for musical sco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2068" y="-42900"/>
            <a:ext cx="314325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mage result for dia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5556" y="4001294"/>
            <a:ext cx="2800661" cy="227553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mage result for paint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4913" y="3071664"/>
            <a:ext cx="1728995" cy="257713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mage result for podca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6827" y="-7722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mage result for declaration of independenc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08129" y="4985735"/>
            <a:ext cx="3097673" cy="1742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430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 the literary text.</a:t>
            </a:r>
            <a:endParaRPr lang="en-US" dirty="0"/>
          </a:p>
        </p:txBody>
      </p:sp>
      <p:sp>
        <p:nvSpPr>
          <p:cNvPr id="3" name="Content Placeholder 2"/>
          <p:cNvSpPr>
            <a:spLocks noGrp="1"/>
          </p:cNvSpPr>
          <p:nvPr>
            <p:ph idx="1"/>
          </p:nvPr>
        </p:nvSpPr>
        <p:spPr>
          <a:xfrm>
            <a:off x="838200" y="1825625"/>
            <a:ext cx="3990975" cy="4351338"/>
          </a:xfrm>
        </p:spPr>
        <p:txBody>
          <a:bodyPr/>
          <a:lstStyle/>
          <a:p>
            <a:endParaRPr lang="en-US" dirty="0" smtClean="0">
              <a:hlinkClick r:id="rId2"/>
            </a:endParaRPr>
          </a:p>
          <a:p>
            <a:r>
              <a:rPr lang="en-US" dirty="0" smtClean="0">
                <a:hlinkClick r:id="rId2"/>
              </a:rPr>
              <a:t>https</a:t>
            </a:r>
            <a:r>
              <a:rPr lang="en-US" dirty="0">
                <a:hlinkClick r:id="rId2"/>
              </a:rPr>
              <a:t>://</a:t>
            </a:r>
            <a:r>
              <a:rPr lang="en-US" dirty="0" smtClean="0">
                <a:hlinkClick r:id="rId2"/>
              </a:rPr>
              <a:t>sunnymoney.weebly.com/blog/spending</a:t>
            </a:r>
            <a:r>
              <a:rPr lang="en-US" dirty="0" smtClean="0"/>
              <a:t> </a:t>
            </a:r>
            <a:endParaRPr lang="en-US" dirty="0"/>
          </a:p>
        </p:txBody>
      </p:sp>
      <p:pic>
        <p:nvPicPr>
          <p:cNvPr id="5" name="Picture 4"/>
          <p:cNvPicPr>
            <a:picLocks noChangeAspect="1"/>
          </p:cNvPicPr>
          <p:nvPr/>
        </p:nvPicPr>
        <p:blipFill>
          <a:blip r:embed="rId3"/>
          <a:stretch>
            <a:fillRect/>
          </a:stretch>
        </p:blipFill>
        <p:spPr>
          <a:xfrm>
            <a:off x="5500688" y="1690688"/>
            <a:ext cx="5853112" cy="4472661"/>
          </a:xfrm>
          <a:prstGeom prst="rect">
            <a:avLst/>
          </a:prstGeom>
        </p:spPr>
      </p:pic>
    </p:spTree>
    <p:extLst>
      <p:ext uri="{BB962C8B-B14F-4D97-AF65-F5344CB8AC3E}">
        <p14:creationId xmlns:p14="http://schemas.microsoft.com/office/powerpoint/2010/main" val="18589798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93688"/>
            <a:ext cx="10515600" cy="1325563"/>
          </a:xfrm>
        </p:spPr>
        <p:txBody>
          <a:bodyPr/>
          <a:lstStyle/>
          <a:p>
            <a:r>
              <a:rPr lang="en-US" dirty="0" smtClean="0"/>
              <a:t>Read the informational text.</a:t>
            </a:r>
            <a:endParaRPr lang="en-US" dirty="0"/>
          </a:p>
        </p:txBody>
      </p:sp>
      <p:sp>
        <p:nvSpPr>
          <p:cNvPr id="3" name="Content Placeholder 2"/>
          <p:cNvSpPr>
            <a:spLocks noGrp="1"/>
          </p:cNvSpPr>
          <p:nvPr>
            <p:ph idx="1"/>
          </p:nvPr>
        </p:nvSpPr>
        <p:spPr>
          <a:xfrm>
            <a:off x="838200" y="1825625"/>
            <a:ext cx="4686300" cy="4351338"/>
          </a:xfrm>
        </p:spPr>
        <p:txBody>
          <a:bodyPr/>
          <a:lstStyle/>
          <a:p>
            <a:r>
              <a:rPr lang="en-US" dirty="0" smtClean="0"/>
              <a:t>What is scarcity?</a:t>
            </a:r>
          </a:p>
          <a:p>
            <a:r>
              <a:rPr lang="en-US" dirty="0" smtClean="0"/>
              <a:t>Why do we have to make choices with our money?</a:t>
            </a:r>
            <a:endParaRPr lang="en-US" dirty="0"/>
          </a:p>
        </p:txBody>
      </p:sp>
      <p:pic>
        <p:nvPicPr>
          <p:cNvPr id="4" name="Picture 3"/>
          <p:cNvPicPr>
            <a:picLocks noChangeAspect="1"/>
          </p:cNvPicPr>
          <p:nvPr/>
        </p:nvPicPr>
        <p:blipFill>
          <a:blip r:embed="rId2"/>
          <a:stretch>
            <a:fillRect/>
          </a:stretch>
        </p:blipFill>
        <p:spPr>
          <a:xfrm>
            <a:off x="6892636" y="0"/>
            <a:ext cx="5299364" cy="6858000"/>
          </a:xfrm>
          <a:prstGeom prst="rect">
            <a:avLst/>
          </a:prstGeom>
        </p:spPr>
      </p:pic>
    </p:spTree>
    <p:extLst>
      <p:ext uri="{BB962C8B-B14F-4D97-AF65-F5344CB8AC3E}">
        <p14:creationId xmlns:p14="http://schemas.microsoft.com/office/powerpoint/2010/main" val="97111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93688"/>
            <a:ext cx="10515600" cy="1325563"/>
          </a:xfrm>
        </p:spPr>
        <p:txBody>
          <a:bodyPr/>
          <a:lstStyle/>
          <a:p>
            <a:r>
              <a:rPr lang="en-US" dirty="0" smtClean="0"/>
              <a:t>Read the informational text.</a:t>
            </a:r>
            <a:endParaRPr lang="en-US" dirty="0"/>
          </a:p>
        </p:txBody>
      </p:sp>
      <p:sp>
        <p:nvSpPr>
          <p:cNvPr id="3" name="Content Placeholder 2"/>
          <p:cNvSpPr>
            <a:spLocks noGrp="1"/>
          </p:cNvSpPr>
          <p:nvPr>
            <p:ph idx="1"/>
          </p:nvPr>
        </p:nvSpPr>
        <p:spPr>
          <a:xfrm>
            <a:off x="838200" y="1825625"/>
            <a:ext cx="4686300" cy="4351338"/>
          </a:xfrm>
        </p:spPr>
        <p:txBody>
          <a:bodyPr/>
          <a:lstStyle/>
          <a:p>
            <a:r>
              <a:rPr lang="en-US" dirty="0" smtClean="0"/>
              <a:t>What is an opportunity cost?</a:t>
            </a:r>
          </a:p>
          <a:p>
            <a:r>
              <a:rPr lang="en-US" dirty="0" smtClean="0"/>
              <a:t>Alexander had a dollar.  A soda costs a dollar, and a pack of gum costs 50 cents. What is the opportunity cost if Alexander chooses buys the soda?</a:t>
            </a:r>
          </a:p>
          <a:p>
            <a:r>
              <a:rPr lang="en-US" dirty="0" smtClean="0"/>
              <a:t>Fill out the chart at the bottom of the page.</a:t>
            </a:r>
          </a:p>
          <a:p>
            <a:endParaRPr lang="en-US" dirty="0"/>
          </a:p>
        </p:txBody>
      </p:sp>
      <p:pic>
        <p:nvPicPr>
          <p:cNvPr id="5" name="Picture 4"/>
          <p:cNvPicPr>
            <a:picLocks noChangeAspect="1"/>
          </p:cNvPicPr>
          <p:nvPr/>
        </p:nvPicPr>
        <p:blipFill>
          <a:blip r:embed="rId2"/>
          <a:stretch>
            <a:fillRect/>
          </a:stretch>
        </p:blipFill>
        <p:spPr>
          <a:xfrm>
            <a:off x="7061056" y="0"/>
            <a:ext cx="5299364" cy="6858000"/>
          </a:xfrm>
          <a:prstGeom prst="rect">
            <a:avLst/>
          </a:prstGeom>
        </p:spPr>
      </p:pic>
    </p:spTree>
    <p:extLst>
      <p:ext uri="{BB962C8B-B14F-4D97-AF65-F5344CB8AC3E}">
        <p14:creationId xmlns:p14="http://schemas.microsoft.com/office/powerpoint/2010/main" val="16841788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93688"/>
            <a:ext cx="10515600" cy="1325563"/>
          </a:xfrm>
        </p:spPr>
        <p:txBody>
          <a:bodyPr/>
          <a:lstStyle/>
          <a:p>
            <a:r>
              <a:rPr lang="en-US" dirty="0" smtClean="0"/>
              <a:t>Read the informational text.</a:t>
            </a:r>
            <a:endParaRPr lang="en-US" dirty="0"/>
          </a:p>
        </p:txBody>
      </p:sp>
      <p:sp>
        <p:nvSpPr>
          <p:cNvPr id="3" name="Content Placeholder 2"/>
          <p:cNvSpPr>
            <a:spLocks noGrp="1"/>
          </p:cNvSpPr>
          <p:nvPr>
            <p:ph idx="1"/>
          </p:nvPr>
        </p:nvSpPr>
        <p:spPr>
          <a:xfrm>
            <a:off x="838200" y="1825625"/>
            <a:ext cx="4686300" cy="4351338"/>
          </a:xfrm>
        </p:spPr>
        <p:txBody>
          <a:bodyPr/>
          <a:lstStyle/>
          <a:p>
            <a:r>
              <a:rPr lang="en-US" dirty="0" smtClean="0"/>
              <a:t>What does it mean to save?</a:t>
            </a:r>
          </a:p>
          <a:p>
            <a:r>
              <a:rPr lang="en-US" dirty="0" smtClean="0"/>
              <a:t>What advice would you give to Alexander about saving money?</a:t>
            </a:r>
          </a:p>
          <a:p>
            <a:r>
              <a:rPr lang="en-US" dirty="0" smtClean="0"/>
              <a:t>Where can you save money?</a:t>
            </a:r>
          </a:p>
          <a:p>
            <a:r>
              <a:rPr lang="en-US" dirty="0" smtClean="0"/>
              <a:t>Did you ever save money for something special?</a:t>
            </a:r>
          </a:p>
          <a:p>
            <a:endParaRPr lang="en-US" dirty="0"/>
          </a:p>
        </p:txBody>
      </p:sp>
      <p:pic>
        <p:nvPicPr>
          <p:cNvPr id="4" name="Picture 3"/>
          <p:cNvPicPr>
            <a:picLocks noChangeAspect="1"/>
          </p:cNvPicPr>
          <p:nvPr/>
        </p:nvPicPr>
        <p:blipFill>
          <a:blip r:embed="rId2"/>
          <a:stretch>
            <a:fillRect/>
          </a:stretch>
        </p:blipFill>
        <p:spPr>
          <a:xfrm>
            <a:off x="7089631" y="0"/>
            <a:ext cx="5299364" cy="6858000"/>
          </a:xfrm>
          <a:prstGeom prst="rect">
            <a:avLst/>
          </a:prstGeom>
        </p:spPr>
      </p:pic>
    </p:spTree>
    <p:extLst>
      <p:ext uri="{BB962C8B-B14F-4D97-AF65-F5344CB8AC3E}">
        <p14:creationId xmlns:p14="http://schemas.microsoft.com/office/powerpoint/2010/main" val="17786573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93688"/>
            <a:ext cx="10515600" cy="1325563"/>
          </a:xfrm>
        </p:spPr>
        <p:txBody>
          <a:bodyPr/>
          <a:lstStyle/>
          <a:p>
            <a:r>
              <a:rPr lang="en-US" dirty="0" smtClean="0"/>
              <a:t>Read the informational text.</a:t>
            </a:r>
            <a:endParaRPr lang="en-US" dirty="0"/>
          </a:p>
        </p:txBody>
      </p:sp>
      <p:sp>
        <p:nvSpPr>
          <p:cNvPr id="3" name="Content Placeholder 2"/>
          <p:cNvSpPr>
            <a:spLocks noGrp="1"/>
          </p:cNvSpPr>
          <p:nvPr>
            <p:ph idx="1"/>
          </p:nvPr>
        </p:nvSpPr>
        <p:spPr>
          <a:xfrm>
            <a:off x="838200" y="1825625"/>
            <a:ext cx="4686300" cy="4351338"/>
          </a:xfrm>
        </p:spPr>
        <p:txBody>
          <a:bodyPr/>
          <a:lstStyle/>
          <a:p>
            <a:r>
              <a:rPr lang="en-US" dirty="0" smtClean="0"/>
              <a:t>Why should kids have a goal for saving money?</a:t>
            </a:r>
          </a:p>
          <a:p>
            <a:r>
              <a:rPr lang="en-US" dirty="0" smtClean="0"/>
              <a:t>What might your goal be?</a:t>
            </a:r>
          </a:p>
          <a:p>
            <a:r>
              <a:rPr lang="en-US" dirty="0" smtClean="0"/>
              <a:t>How much to do you need to save?</a:t>
            </a:r>
          </a:p>
          <a:p>
            <a:r>
              <a:rPr lang="en-US" dirty="0" smtClean="0"/>
              <a:t>How much do you have now?</a:t>
            </a:r>
          </a:p>
          <a:p>
            <a:r>
              <a:rPr lang="en-US" dirty="0" smtClean="0"/>
              <a:t>How much more do you need?</a:t>
            </a:r>
          </a:p>
          <a:p>
            <a:endParaRPr lang="en-US" dirty="0"/>
          </a:p>
        </p:txBody>
      </p:sp>
      <p:pic>
        <p:nvPicPr>
          <p:cNvPr id="5" name="Picture 4"/>
          <p:cNvPicPr>
            <a:picLocks noChangeAspect="1"/>
          </p:cNvPicPr>
          <p:nvPr/>
        </p:nvPicPr>
        <p:blipFill>
          <a:blip r:embed="rId2"/>
          <a:stretch>
            <a:fillRect/>
          </a:stretch>
        </p:blipFill>
        <p:spPr>
          <a:xfrm>
            <a:off x="7175356" y="0"/>
            <a:ext cx="5299364" cy="6858000"/>
          </a:xfrm>
          <a:prstGeom prst="rect">
            <a:avLst/>
          </a:prstGeom>
        </p:spPr>
      </p:pic>
    </p:spTree>
    <p:extLst>
      <p:ext uri="{BB962C8B-B14F-4D97-AF65-F5344CB8AC3E}">
        <p14:creationId xmlns:p14="http://schemas.microsoft.com/office/powerpoint/2010/main" val="9865985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93688"/>
            <a:ext cx="10515600" cy="1325563"/>
          </a:xfrm>
        </p:spPr>
        <p:txBody>
          <a:bodyPr/>
          <a:lstStyle/>
          <a:p>
            <a:r>
              <a:rPr lang="en-US" dirty="0" smtClean="0"/>
              <a:t>Read the informational text.</a:t>
            </a:r>
            <a:endParaRPr lang="en-US" dirty="0"/>
          </a:p>
        </p:txBody>
      </p:sp>
      <p:sp>
        <p:nvSpPr>
          <p:cNvPr id="3" name="Content Placeholder 2"/>
          <p:cNvSpPr>
            <a:spLocks noGrp="1"/>
          </p:cNvSpPr>
          <p:nvPr>
            <p:ph idx="1"/>
          </p:nvPr>
        </p:nvSpPr>
        <p:spPr>
          <a:xfrm>
            <a:off x="838200" y="1825625"/>
            <a:ext cx="4686300" cy="4351338"/>
          </a:xfrm>
        </p:spPr>
        <p:txBody>
          <a:bodyPr/>
          <a:lstStyle/>
          <a:p>
            <a:r>
              <a:rPr lang="en-US" dirty="0" smtClean="0"/>
              <a:t>What are ways that you can save money everyday?</a:t>
            </a:r>
            <a:endParaRPr lang="en-US" dirty="0"/>
          </a:p>
        </p:txBody>
      </p:sp>
      <p:pic>
        <p:nvPicPr>
          <p:cNvPr id="18434" name="Picture 2" descr="https://getoutofdebt.org/wp-content/uploads/2012/06/Screen-Shot-2012-06-24-at-11.28.50-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3052" y="-114299"/>
            <a:ext cx="5198948" cy="675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1733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93688"/>
            <a:ext cx="10515600" cy="1325563"/>
          </a:xfrm>
        </p:spPr>
        <p:txBody>
          <a:bodyPr/>
          <a:lstStyle/>
          <a:p>
            <a:r>
              <a:rPr lang="en-US" dirty="0" smtClean="0"/>
              <a:t>Read the informational text.</a:t>
            </a:r>
            <a:endParaRPr lang="en-US" dirty="0"/>
          </a:p>
        </p:txBody>
      </p:sp>
      <p:sp>
        <p:nvSpPr>
          <p:cNvPr id="3" name="Content Placeholder 2"/>
          <p:cNvSpPr>
            <a:spLocks noGrp="1"/>
          </p:cNvSpPr>
          <p:nvPr>
            <p:ph idx="1"/>
          </p:nvPr>
        </p:nvSpPr>
        <p:spPr>
          <a:xfrm>
            <a:off x="838200" y="1825624"/>
            <a:ext cx="4686300" cy="4760913"/>
          </a:xfrm>
        </p:spPr>
        <p:txBody>
          <a:bodyPr>
            <a:normAutofit/>
          </a:bodyPr>
          <a:lstStyle/>
          <a:p>
            <a:r>
              <a:rPr lang="en-US" dirty="0" smtClean="0"/>
              <a:t>Where does money come from?</a:t>
            </a:r>
          </a:p>
          <a:p>
            <a:r>
              <a:rPr lang="en-US" dirty="0" smtClean="0"/>
              <a:t>What does the Federal Reserve do with the money it receives from the Bureau of Engraving and Printing?</a:t>
            </a:r>
          </a:p>
          <a:p>
            <a:r>
              <a:rPr lang="en-US" dirty="0" smtClean="0"/>
              <a:t>What is the difference between withdrawing and depositing money?</a:t>
            </a:r>
          </a:p>
          <a:p>
            <a:r>
              <a:rPr lang="en-US" dirty="0" smtClean="0"/>
              <a:t>What happens to worn-out bills.</a:t>
            </a:r>
            <a:endParaRPr lang="en-US" dirty="0"/>
          </a:p>
        </p:txBody>
      </p:sp>
      <p:pic>
        <p:nvPicPr>
          <p:cNvPr id="6" name="Picture 5"/>
          <p:cNvPicPr>
            <a:picLocks noChangeAspect="1"/>
          </p:cNvPicPr>
          <p:nvPr/>
        </p:nvPicPr>
        <p:blipFill>
          <a:blip r:embed="rId2"/>
          <a:stretch>
            <a:fillRect/>
          </a:stretch>
        </p:blipFill>
        <p:spPr>
          <a:xfrm>
            <a:off x="6775306" y="0"/>
            <a:ext cx="5299364" cy="6858000"/>
          </a:xfrm>
          <a:prstGeom prst="rect">
            <a:avLst/>
          </a:prstGeom>
        </p:spPr>
      </p:pic>
    </p:spTree>
    <p:extLst>
      <p:ext uri="{BB962C8B-B14F-4D97-AF65-F5344CB8AC3E}">
        <p14:creationId xmlns:p14="http://schemas.microsoft.com/office/powerpoint/2010/main" val="18568701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73" y="-21952"/>
            <a:ext cx="10515600" cy="1325563"/>
          </a:xfrm>
        </p:spPr>
        <p:txBody>
          <a:bodyPr/>
          <a:lstStyle/>
          <a:p>
            <a:r>
              <a:rPr lang="en-US" dirty="0" smtClean="0"/>
              <a:t>Analyze a Primary Source</a:t>
            </a:r>
            <a:endParaRPr lang="en-US" dirty="0"/>
          </a:p>
        </p:txBody>
      </p:sp>
      <p:sp>
        <p:nvSpPr>
          <p:cNvPr id="3" name="Rectangle 2"/>
          <p:cNvSpPr/>
          <p:nvPr/>
        </p:nvSpPr>
        <p:spPr>
          <a:xfrm>
            <a:off x="810365" y="5916096"/>
            <a:ext cx="4868449" cy="369332"/>
          </a:xfrm>
          <a:prstGeom prst="rect">
            <a:avLst/>
          </a:prstGeom>
        </p:spPr>
        <p:txBody>
          <a:bodyPr wrap="none">
            <a:spAutoFit/>
          </a:bodyPr>
          <a:lstStyle/>
          <a:p>
            <a:r>
              <a:rPr lang="en-US" dirty="0">
                <a:hlinkClick r:id="rId2"/>
              </a:rPr>
              <a:t>https://</a:t>
            </a:r>
            <a:r>
              <a:rPr lang="en-US" dirty="0" smtClean="0">
                <a:hlinkClick r:id="rId2"/>
              </a:rPr>
              <a:t>sunnymoney.weebly.com/blog/bank-on-it</a:t>
            </a:r>
            <a:r>
              <a:rPr lang="en-US" dirty="0" smtClean="0"/>
              <a:t> </a:t>
            </a:r>
            <a:endParaRPr lang="en-US" dirty="0"/>
          </a:p>
        </p:txBody>
      </p:sp>
      <p:pic>
        <p:nvPicPr>
          <p:cNvPr id="6" name="Picture 2" descr="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9343" y="1042"/>
            <a:ext cx="5282657" cy="68569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667016747"/>
              </p:ext>
            </p:extLst>
          </p:nvPr>
        </p:nvGraphicFramePr>
        <p:xfrm>
          <a:off x="947620" y="1004526"/>
          <a:ext cx="5221677" cy="4572000"/>
        </p:xfrm>
        <a:graphic>
          <a:graphicData uri="http://schemas.openxmlformats.org/drawingml/2006/table">
            <a:tbl>
              <a:tblPr firstRow="1" bandRow="1">
                <a:tableStyleId>{5C22544A-7EE6-4342-B048-85BDC9FD1C3A}</a:tableStyleId>
              </a:tblPr>
              <a:tblGrid>
                <a:gridCol w="1740559"/>
                <a:gridCol w="1740559"/>
                <a:gridCol w="1740559"/>
              </a:tblGrid>
              <a:tr h="583482">
                <a:tc>
                  <a:txBody>
                    <a:bodyPr/>
                    <a:lstStyle/>
                    <a:p>
                      <a:r>
                        <a:rPr lang="en-US" dirty="0" smtClean="0"/>
                        <a:t>What do I see?</a:t>
                      </a:r>
                      <a:endParaRPr lang="en-US" dirty="0"/>
                    </a:p>
                  </a:txBody>
                  <a:tcPr/>
                </a:tc>
                <a:tc>
                  <a:txBody>
                    <a:bodyPr/>
                    <a:lstStyle/>
                    <a:p>
                      <a:r>
                        <a:rPr lang="en-US" dirty="0" smtClean="0"/>
                        <a:t>What do I think?</a:t>
                      </a:r>
                      <a:endParaRPr lang="en-US" dirty="0"/>
                    </a:p>
                  </a:txBody>
                  <a:tcPr/>
                </a:tc>
                <a:tc>
                  <a:txBody>
                    <a:bodyPr/>
                    <a:lstStyle/>
                    <a:p>
                      <a:r>
                        <a:rPr lang="en-US" dirty="0" smtClean="0"/>
                        <a:t>What do I wonder?</a:t>
                      </a:r>
                      <a:endParaRPr lang="en-US" dirty="0"/>
                    </a:p>
                  </a:txBody>
                  <a:tcPr/>
                </a:tc>
              </a:tr>
              <a:tr h="3655505">
                <a:tc>
                  <a:txBody>
                    <a:bodyPr/>
                    <a:lstStyle/>
                    <a:p>
                      <a:r>
                        <a:rPr lang="en-US" dirty="0" smtClean="0"/>
                        <a:t>What do you see in the photo?</a:t>
                      </a:r>
                    </a:p>
                    <a:p>
                      <a:endParaRPr lang="en-US" dirty="0" smtClean="0"/>
                    </a:p>
                    <a:p>
                      <a:r>
                        <a:rPr lang="en-US" dirty="0" smtClean="0"/>
                        <a:t>Is the photo black</a:t>
                      </a:r>
                      <a:r>
                        <a:rPr lang="en-US" baseline="0" dirty="0" smtClean="0"/>
                        <a:t> &amp; white or color? Why do you think that is?</a:t>
                      </a:r>
                    </a:p>
                    <a:p>
                      <a:endParaRPr lang="en-US" baseline="0" dirty="0" smtClean="0"/>
                    </a:p>
                    <a:p>
                      <a:r>
                        <a:rPr lang="en-US" baseline="0" dirty="0" smtClean="0"/>
                        <a:t>Are there words on the photo?  What do they say?</a:t>
                      </a:r>
                      <a:endParaRPr lang="en-US" dirty="0" smtClean="0"/>
                    </a:p>
                  </a:txBody>
                  <a:tcPr/>
                </a:tc>
                <a:tc>
                  <a:txBody>
                    <a:bodyPr/>
                    <a:lstStyle/>
                    <a:p>
                      <a:r>
                        <a:rPr lang="en-US" dirty="0" smtClean="0"/>
                        <a:t>Who do you think took this photo?</a:t>
                      </a:r>
                    </a:p>
                    <a:p>
                      <a:endParaRPr lang="en-US" dirty="0" smtClean="0"/>
                    </a:p>
                    <a:p>
                      <a:r>
                        <a:rPr lang="en-US" dirty="0" smtClean="0"/>
                        <a:t>What are the objects used for in the photo?</a:t>
                      </a:r>
                    </a:p>
                    <a:p>
                      <a:endParaRPr lang="en-US" dirty="0" smtClean="0"/>
                    </a:p>
                    <a:p>
                      <a:r>
                        <a:rPr lang="en-US" dirty="0" smtClean="0"/>
                        <a:t>Write three words that describe the photo.</a:t>
                      </a:r>
                    </a:p>
                  </a:txBody>
                  <a:tcPr/>
                </a:tc>
                <a:tc>
                  <a:txBody>
                    <a:bodyPr/>
                    <a:lstStyle/>
                    <a:p>
                      <a:r>
                        <a:rPr lang="en-US" dirty="0" smtClean="0"/>
                        <a:t>Where do you think this photo was taken?</a:t>
                      </a:r>
                    </a:p>
                    <a:p>
                      <a:endParaRPr lang="en-US" dirty="0" smtClean="0"/>
                    </a:p>
                    <a:p>
                      <a:r>
                        <a:rPr lang="en-US" dirty="0" smtClean="0"/>
                        <a:t>What are questions you can ask about this photo?</a:t>
                      </a:r>
                      <a:endParaRPr lang="en-US" dirty="0"/>
                    </a:p>
                  </a:txBody>
                  <a:tcPr/>
                </a:tc>
              </a:tr>
            </a:tbl>
          </a:graphicData>
        </a:graphic>
      </p:graphicFrame>
    </p:spTree>
    <p:extLst>
      <p:ext uri="{BB962C8B-B14F-4D97-AF65-F5344CB8AC3E}">
        <p14:creationId xmlns:p14="http://schemas.microsoft.com/office/powerpoint/2010/main" val="633583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73" y="-21952"/>
            <a:ext cx="10515600" cy="1325563"/>
          </a:xfrm>
        </p:spPr>
        <p:txBody>
          <a:bodyPr/>
          <a:lstStyle/>
          <a:p>
            <a:r>
              <a:rPr lang="en-US" dirty="0" smtClean="0"/>
              <a:t>Analyze a Primary Source</a:t>
            </a:r>
            <a:endParaRPr lang="en-US" dirty="0"/>
          </a:p>
        </p:txBody>
      </p:sp>
      <p:sp>
        <p:nvSpPr>
          <p:cNvPr id="3" name="Rectangle 2"/>
          <p:cNvSpPr/>
          <p:nvPr/>
        </p:nvSpPr>
        <p:spPr>
          <a:xfrm>
            <a:off x="1124233" y="5816084"/>
            <a:ext cx="4868449" cy="369332"/>
          </a:xfrm>
          <a:prstGeom prst="rect">
            <a:avLst/>
          </a:prstGeom>
        </p:spPr>
        <p:txBody>
          <a:bodyPr wrap="none">
            <a:spAutoFit/>
          </a:bodyPr>
          <a:lstStyle/>
          <a:p>
            <a:r>
              <a:rPr lang="en-US" dirty="0">
                <a:hlinkClick r:id="rId2"/>
              </a:rPr>
              <a:t>https://</a:t>
            </a:r>
            <a:r>
              <a:rPr lang="en-US" dirty="0" smtClean="0">
                <a:hlinkClick r:id="rId2"/>
              </a:rPr>
              <a:t>sunnymoney.weebly.com/blog/bank-on-it</a:t>
            </a:r>
            <a:r>
              <a:rPr lang="en-US" dirty="0" smtClean="0"/>
              <a:t> </a:t>
            </a:r>
            <a:endParaRPr lang="en-US" dirty="0"/>
          </a:p>
        </p:txBody>
      </p:sp>
      <p:pic>
        <p:nvPicPr>
          <p:cNvPr id="16386" name="Picture 2" descr="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611" y="1504587"/>
            <a:ext cx="5205075" cy="36246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618911803"/>
              </p:ext>
            </p:extLst>
          </p:nvPr>
        </p:nvGraphicFramePr>
        <p:xfrm>
          <a:off x="947620" y="1004526"/>
          <a:ext cx="5221677" cy="4572000"/>
        </p:xfrm>
        <a:graphic>
          <a:graphicData uri="http://schemas.openxmlformats.org/drawingml/2006/table">
            <a:tbl>
              <a:tblPr firstRow="1" bandRow="1">
                <a:tableStyleId>{5C22544A-7EE6-4342-B048-85BDC9FD1C3A}</a:tableStyleId>
              </a:tblPr>
              <a:tblGrid>
                <a:gridCol w="1740559"/>
                <a:gridCol w="1740559"/>
                <a:gridCol w="1740559"/>
              </a:tblGrid>
              <a:tr h="583482">
                <a:tc>
                  <a:txBody>
                    <a:bodyPr/>
                    <a:lstStyle/>
                    <a:p>
                      <a:r>
                        <a:rPr lang="en-US" dirty="0" smtClean="0"/>
                        <a:t>What do I see?</a:t>
                      </a:r>
                      <a:endParaRPr lang="en-US" dirty="0"/>
                    </a:p>
                  </a:txBody>
                  <a:tcPr/>
                </a:tc>
                <a:tc>
                  <a:txBody>
                    <a:bodyPr/>
                    <a:lstStyle/>
                    <a:p>
                      <a:r>
                        <a:rPr lang="en-US" dirty="0" smtClean="0"/>
                        <a:t>What do I think?</a:t>
                      </a:r>
                      <a:endParaRPr lang="en-US" dirty="0"/>
                    </a:p>
                  </a:txBody>
                  <a:tcPr/>
                </a:tc>
                <a:tc>
                  <a:txBody>
                    <a:bodyPr/>
                    <a:lstStyle/>
                    <a:p>
                      <a:r>
                        <a:rPr lang="en-US" dirty="0" smtClean="0"/>
                        <a:t>What do I wonder?</a:t>
                      </a:r>
                      <a:endParaRPr lang="en-US" dirty="0"/>
                    </a:p>
                  </a:txBody>
                  <a:tcPr/>
                </a:tc>
              </a:tr>
              <a:tr h="3655505">
                <a:tc>
                  <a:txBody>
                    <a:bodyPr/>
                    <a:lstStyle/>
                    <a:p>
                      <a:r>
                        <a:rPr lang="en-US" dirty="0" smtClean="0"/>
                        <a:t>What do you see in the photo?</a:t>
                      </a:r>
                    </a:p>
                    <a:p>
                      <a:endParaRPr lang="en-US" dirty="0" smtClean="0"/>
                    </a:p>
                    <a:p>
                      <a:r>
                        <a:rPr lang="en-US" dirty="0" smtClean="0"/>
                        <a:t>Is the photo black</a:t>
                      </a:r>
                      <a:r>
                        <a:rPr lang="en-US" baseline="0" dirty="0" smtClean="0"/>
                        <a:t> &amp; white or color? Why do you think that is?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Are there words on the photo?  What do they say?</a:t>
                      </a:r>
                      <a:endParaRPr lang="en-US" dirty="0" smtClean="0"/>
                    </a:p>
                  </a:txBody>
                  <a:tcPr/>
                </a:tc>
                <a:tc>
                  <a:txBody>
                    <a:bodyPr/>
                    <a:lstStyle/>
                    <a:p>
                      <a:r>
                        <a:rPr lang="en-US" dirty="0" smtClean="0"/>
                        <a:t>Who do you think took this photo?</a:t>
                      </a:r>
                    </a:p>
                    <a:p>
                      <a:endParaRPr lang="en-US" dirty="0" smtClean="0"/>
                    </a:p>
                    <a:p>
                      <a:r>
                        <a:rPr lang="en-US" dirty="0" smtClean="0"/>
                        <a:t>What are the objects used for in the photo?</a:t>
                      </a:r>
                    </a:p>
                    <a:p>
                      <a:endParaRPr lang="en-US" dirty="0" smtClean="0"/>
                    </a:p>
                    <a:p>
                      <a:r>
                        <a:rPr lang="en-US" dirty="0" smtClean="0"/>
                        <a:t>Write three words that describe the photo.</a:t>
                      </a:r>
                    </a:p>
                  </a:txBody>
                  <a:tcPr/>
                </a:tc>
                <a:tc>
                  <a:txBody>
                    <a:bodyPr/>
                    <a:lstStyle/>
                    <a:p>
                      <a:r>
                        <a:rPr lang="en-US" dirty="0" smtClean="0"/>
                        <a:t>Where do you think this photo was taken?</a:t>
                      </a:r>
                    </a:p>
                    <a:p>
                      <a:endParaRPr lang="en-US" dirty="0" smtClean="0"/>
                    </a:p>
                    <a:p>
                      <a:r>
                        <a:rPr lang="en-US" dirty="0" smtClean="0"/>
                        <a:t>What are questions you can ask about this photo?</a:t>
                      </a:r>
                      <a:endParaRPr lang="en-US" dirty="0"/>
                    </a:p>
                  </a:txBody>
                  <a:tcPr/>
                </a:tc>
              </a:tr>
            </a:tbl>
          </a:graphicData>
        </a:graphic>
      </p:graphicFrame>
    </p:spTree>
    <p:extLst>
      <p:ext uri="{BB962C8B-B14F-4D97-AF65-F5344CB8AC3E}">
        <p14:creationId xmlns:p14="http://schemas.microsoft.com/office/powerpoint/2010/main" val="16306777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7"/>
            <a:ext cx="10515600" cy="1228726"/>
          </a:xfrm>
        </p:spPr>
        <p:txBody>
          <a:bodyPr>
            <a:normAutofit/>
          </a:bodyPr>
          <a:lstStyle/>
          <a:p>
            <a:r>
              <a:rPr lang="en-US" sz="4200" dirty="0" smtClean="0"/>
              <a:t>Write about the Primary Source</a:t>
            </a:r>
            <a:endParaRPr lang="en-US" sz="4200" dirty="0"/>
          </a:p>
        </p:txBody>
      </p:sp>
      <p:sp>
        <p:nvSpPr>
          <p:cNvPr id="3" name="Rectangle 2"/>
          <p:cNvSpPr/>
          <p:nvPr/>
        </p:nvSpPr>
        <p:spPr>
          <a:xfrm>
            <a:off x="838940" y="5587484"/>
            <a:ext cx="4868449" cy="369332"/>
          </a:xfrm>
          <a:prstGeom prst="rect">
            <a:avLst/>
          </a:prstGeom>
        </p:spPr>
        <p:txBody>
          <a:bodyPr wrap="none">
            <a:spAutoFit/>
          </a:bodyPr>
          <a:lstStyle/>
          <a:p>
            <a:r>
              <a:rPr lang="en-US" dirty="0">
                <a:hlinkClick r:id="rId2"/>
              </a:rPr>
              <a:t>https://</a:t>
            </a:r>
            <a:r>
              <a:rPr lang="en-US" dirty="0" smtClean="0">
                <a:hlinkClick r:id="rId2"/>
              </a:rPr>
              <a:t>sunnymoney.weebly.com/blog/bank-on-it</a:t>
            </a:r>
            <a:r>
              <a:rPr lang="en-US" dirty="0" smtClean="0"/>
              <a:t> </a:t>
            </a:r>
            <a:endParaRPr lang="en-US" dirty="0"/>
          </a:p>
        </p:txBody>
      </p:sp>
      <p:pic>
        <p:nvPicPr>
          <p:cNvPr id="6" name="Picture 2" descr="icture"/>
          <p:cNvPicPr>
            <a:picLocks noChangeAspect="1" noChangeArrowheads="1"/>
          </p:cNvPicPr>
          <p:nvPr/>
        </p:nvPicPr>
        <p:blipFill rotWithShape="1">
          <a:blip r:embed="rId3">
            <a:extLst>
              <a:ext uri="{28A0092B-C50C-407E-A947-70E740481C1C}">
                <a14:useLocalDpi xmlns:a14="http://schemas.microsoft.com/office/drawing/2010/main" val="0"/>
              </a:ext>
            </a:extLst>
          </a:blip>
          <a:srcRect b="53734"/>
          <a:stretch/>
        </p:blipFill>
        <p:spPr bwMode="auto">
          <a:xfrm>
            <a:off x="6909344" y="735106"/>
            <a:ext cx="4532460" cy="272193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403526" y="1068387"/>
            <a:ext cx="4882849" cy="4351338"/>
          </a:xfrm>
        </p:spPr>
        <p:txBody>
          <a:bodyPr>
            <a:normAutofit/>
          </a:bodyPr>
          <a:lstStyle/>
          <a:p>
            <a:endParaRPr lang="en-US" dirty="0" smtClean="0"/>
          </a:p>
          <a:p>
            <a:r>
              <a:rPr lang="en-US" dirty="0" smtClean="0"/>
              <a:t>After analyzing the photographs of the two banks, write to explain how banks have changed over time.</a:t>
            </a:r>
          </a:p>
          <a:p>
            <a:endParaRPr lang="en-US" dirty="0"/>
          </a:p>
        </p:txBody>
      </p:sp>
      <p:pic>
        <p:nvPicPr>
          <p:cNvPr id="8" name="Picture 2" descr="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9343" y="3588847"/>
            <a:ext cx="4374776" cy="304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02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Sets: Why use them?</a:t>
            </a:r>
            <a:endParaRPr lang="en-US" dirty="0"/>
          </a:p>
        </p:txBody>
      </p:sp>
      <p:sp>
        <p:nvSpPr>
          <p:cNvPr id="3" name="Content Placeholder 2"/>
          <p:cNvSpPr>
            <a:spLocks noGrp="1"/>
          </p:cNvSpPr>
          <p:nvPr>
            <p:ph idx="1"/>
          </p:nvPr>
        </p:nvSpPr>
        <p:spPr/>
        <p:txBody>
          <a:bodyPr>
            <a:normAutofit/>
          </a:bodyPr>
          <a:lstStyle/>
          <a:p>
            <a:r>
              <a:rPr lang="en-US" dirty="0" smtClean="0"/>
              <a:t>“Students </a:t>
            </a:r>
            <a:r>
              <a:rPr lang="en-US" dirty="0"/>
              <a:t>who read the conceptually coherent texts demonstrated more knowledge of the concepts in their texts, more knowledge of the target words in their texts, and had better recall of the novel text compared to students who read unrelated texts. Findings suggest that there is potential for knowledge and vocabulary to be built during English language arts through a focus on conceptual coherence in the design of reading experiences for </a:t>
            </a:r>
            <a:r>
              <a:rPr lang="en-US" dirty="0" smtClean="0"/>
              <a:t>students.”</a:t>
            </a:r>
          </a:p>
          <a:p>
            <a:r>
              <a:rPr lang="en-US" dirty="0" smtClean="0"/>
              <a:t> </a:t>
            </a:r>
            <a:r>
              <a:rPr lang="en-US" sz="1500" b="1" dirty="0" smtClean="0"/>
              <a:t>Conceptual </a:t>
            </a:r>
            <a:r>
              <a:rPr lang="en-US" sz="1500" b="1" dirty="0"/>
              <a:t>Coherence, Comprehension, and Vocabulary Acquisition: A Knowledge </a:t>
            </a:r>
            <a:r>
              <a:rPr lang="en-US" sz="1500" b="1" dirty="0" smtClean="0"/>
              <a:t>Effect? </a:t>
            </a:r>
            <a:r>
              <a:rPr lang="en-US" sz="1500" dirty="0" err="1" smtClean="0"/>
              <a:t>Cervetti</a:t>
            </a:r>
            <a:r>
              <a:rPr lang="en-US" sz="1500" dirty="0"/>
              <a:t>, Gina N.; Wright, Tanya S.; Hwang, </a:t>
            </a:r>
            <a:r>
              <a:rPr lang="en-US" sz="1500" dirty="0" err="1" smtClean="0"/>
              <a:t>HyeJin</a:t>
            </a:r>
            <a:r>
              <a:rPr lang="en-US" sz="1500" dirty="0"/>
              <a:t> </a:t>
            </a:r>
            <a:r>
              <a:rPr lang="en-US" sz="1500" i="1" dirty="0" smtClean="0"/>
              <a:t>Reading </a:t>
            </a:r>
            <a:r>
              <a:rPr lang="en-US" sz="1500" i="1" dirty="0"/>
              <a:t>and Writing: An Interdisciplinary Journal</a:t>
            </a:r>
            <a:r>
              <a:rPr lang="en-US" sz="1500" dirty="0"/>
              <a:t>, v29 n4 p761-779 Apr 2016</a:t>
            </a:r>
          </a:p>
          <a:p>
            <a:endParaRPr lang="en-US" dirty="0"/>
          </a:p>
        </p:txBody>
      </p:sp>
    </p:spTree>
    <p:extLst>
      <p:ext uri="{BB962C8B-B14F-4D97-AF65-F5344CB8AC3E}">
        <p14:creationId xmlns:p14="http://schemas.microsoft.com/office/powerpoint/2010/main" val="15178497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the essential question.</a:t>
            </a:r>
            <a:endParaRPr lang="en-US" dirty="0"/>
          </a:p>
        </p:txBody>
      </p:sp>
      <p:sp>
        <p:nvSpPr>
          <p:cNvPr id="5" name="Content Placeholder 4"/>
          <p:cNvSpPr txBox="1">
            <a:spLocks noGrp="1"/>
          </p:cNvSpPr>
          <p:nvPr>
            <p:ph idx="1"/>
          </p:nvPr>
        </p:nvSpPr>
        <p:spPr>
          <a:prstGeom prst="rect">
            <a:avLst/>
          </a:prstGeom>
          <a:noFill/>
        </p:spPr>
        <p:txBody>
          <a:bodyPr wrap="none" rtlCol="0">
            <a:spAutoFit/>
          </a:bodyPr>
          <a:lstStyle/>
          <a:p>
            <a:r>
              <a:rPr lang="en-US" dirty="0" smtClean="0"/>
              <a:t>What should I know about spending and saving money?</a:t>
            </a:r>
            <a:endParaRPr lang="en-US" dirty="0"/>
          </a:p>
        </p:txBody>
      </p:sp>
    </p:spTree>
    <p:extLst>
      <p:ext uri="{BB962C8B-B14F-4D97-AF65-F5344CB8AC3E}">
        <p14:creationId xmlns:p14="http://schemas.microsoft.com/office/powerpoint/2010/main" val="7107482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187" y="350838"/>
            <a:ext cx="3085407" cy="877888"/>
          </a:xfrm>
        </p:spPr>
        <p:txBody>
          <a:bodyPr/>
          <a:lstStyle/>
          <a:p>
            <a:r>
              <a:rPr lang="en-US" dirty="0" smtClean="0"/>
              <a:t>Third Grade</a:t>
            </a:r>
            <a:endParaRPr lang="en-US" dirty="0"/>
          </a:p>
        </p:txBody>
      </p:sp>
      <p:pic>
        <p:nvPicPr>
          <p:cNvPr id="4098" name="Picture 2" descr="mage result for lemonade war 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41" y="1298314"/>
            <a:ext cx="3138805" cy="4555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50236" y="1732798"/>
            <a:ext cx="245029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9101138" y="211931"/>
            <a:ext cx="2635685" cy="3221392"/>
          </a:xfrm>
          <a:prstGeom prst="rect">
            <a:avLst/>
          </a:prstGeom>
        </p:spPr>
      </p:pic>
      <p:pic>
        <p:nvPicPr>
          <p:cNvPr id="8" name="Picture 7"/>
          <p:cNvPicPr>
            <a:picLocks noChangeAspect="1"/>
          </p:cNvPicPr>
          <p:nvPr/>
        </p:nvPicPr>
        <p:blipFill>
          <a:blip r:embed="rId6"/>
          <a:stretch>
            <a:fillRect/>
          </a:stretch>
        </p:blipFill>
        <p:spPr>
          <a:xfrm>
            <a:off x="6133639" y="179157"/>
            <a:ext cx="2363457" cy="3058591"/>
          </a:xfrm>
          <a:prstGeom prst="rect">
            <a:avLst/>
          </a:prstGeom>
        </p:spPr>
      </p:pic>
      <p:sp>
        <p:nvSpPr>
          <p:cNvPr id="9" name="TextBox 8"/>
          <p:cNvSpPr txBox="1"/>
          <p:nvPr/>
        </p:nvSpPr>
        <p:spPr>
          <a:xfrm>
            <a:off x="178483" y="5918657"/>
            <a:ext cx="6191439" cy="369332"/>
          </a:xfrm>
          <a:prstGeom prst="rect">
            <a:avLst/>
          </a:prstGeom>
          <a:noFill/>
        </p:spPr>
        <p:txBody>
          <a:bodyPr wrap="none" rtlCol="0">
            <a:spAutoFit/>
          </a:bodyPr>
          <a:lstStyle/>
          <a:p>
            <a:r>
              <a:rPr lang="en-US" dirty="0" smtClean="0"/>
              <a:t>Why and how do people use money to buy goods and services?</a:t>
            </a:r>
            <a:endParaRPr lang="en-US" dirty="0"/>
          </a:p>
        </p:txBody>
      </p:sp>
      <p:pic>
        <p:nvPicPr>
          <p:cNvPr id="11" name="Picture 10"/>
          <p:cNvPicPr>
            <a:picLocks noChangeAspect="1"/>
          </p:cNvPicPr>
          <p:nvPr/>
        </p:nvPicPr>
        <p:blipFill>
          <a:blip r:embed="rId7"/>
          <a:stretch>
            <a:fillRect/>
          </a:stretch>
        </p:blipFill>
        <p:spPr>
          <a:xfrm>
            <a:off x="8942526" y="4272197"/>
            <a:ext cx="3173394" cy="2365444"/>
          </a:xfrm>
          <a:prstGeom prst="rect">
            <a:avLst/>
          </a:prstGeom>
        </p:spPr>
      </p:pic>
    </p:spTree>
    <p:extLst>
      <p:ext uri="{BB962C8B-B14F-4D97-AF65-F5344CB8AC3E}">
        <p14:creationId xmlns:p14="http://schemas.microsoft.com/office/powerpoint/2010/main" val="2819058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 Express:  Buyers and Sellers</a:t>
            </a:r>
            <a:endParaRPr lang="en-US" dirty="0"/>
          </a:p>
        </p:txBody>
      </p:sp>
      <p:sp>
        <p:nvSpPr>
          <p:cNvPr id="3" name="Content Placeholder 2"/>
          <p:cNvSpPr>
            <a:spLocks noGrp="1"/>
          </p:cNvSpPr>
          <p:nvPr>
            <p:ph idx="1"/>
          </p:nvPr>
        </p:nvSpPr>
        <p:spPr>
          <a:xfrm>
            <a:off x="838200" y="1825625"/>
            <a:ext cx="10515600" cy="503238"/>
          </a:xfrm>
        </p:spPr>
        <p:txBody>
          <a:bodyPr/>
          <a:lstStyle/>
          <a:p>
            <a:r>
              <a:rPr lang="en-US" dirty="0">
                <a:hlinkClick r:id="rId2"/>
              </a:rPr>
              <a:t>https://</a:t>
            </a:r>
            <a:r>
              <a:rPr lang="en-US" dirty="0" smtClean="0">
                <a:hlinkClick r:id="rId2"/>
              </a:rPr>
              <a:t>sunnymoney.weebly.com/3.html</a:t>
            </a:r>
            <a:r>
              <a:rPr lang="en-US" dirty="0" smtClean="0"/>
              <a:t> </a:t>
            </a:r>
            <a:endParaRPr lang="en-US" dirty="0"/>
          </a:p>
        </p:txBody>
      </p:sp>
      <p:pic>
        <p:nvPicPr>
          <p:cNvPr id="4" name="Picture 3"/>
          <p:cNvPicPr>
            <a:picLocks noChangeAspect="1"/>
          </p:cNvPicPr>
          <p:nvPr/>
        </p:nvPicPr>
        <p:blipFill>
          <a:blip r:embed="rId3"/>
          <a:stretch>
            <a:fillRect/>
          </a:stretch>
        </p:blipFill>
        <p:spPr>
          <a:xfrm>
            <a:off x="6277026" y="2463799"/>
            <a:ext cx="5539143" cy="4128871"/>
          </a:xfrm>
          <a:prstGeom prst="rect">
            <a:avLst/>
          </a:prstGeom>
        </p:spPr>
      </p:pic>
    </p:spTree>
    <p:extLst>
      <p:ext uri="{BB962C8B-B14F-4D97-AF65-F5344CB8AC3E}">
        <p14:creationId xmlns:p14="http://schemas.microsoft.com/office/powerpoint/2010/main" val="11990132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Analysis</a:t>
            </a:r>
            <a:endParaRPr lang="en-US" dirty="0"/>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4322" y="765728"/>
            <a:ext cx="4310068" cy="52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1408085132"/>
              </p:ext>
            </p:extLst>
          </p:nvPr>
        </p:nvGraphicFramePr>
        <p:xfrm>
          <a:off x="963235" y="1488141"/>
          <a:ext cx="5221677" cy="4572000"/>
        </p:xfrm>
        <a:graphic>
          <a:graphicData uri="http://schemas.openxmlformats.org/drawingml/2006/table">
            <a:tbl>
              <a:tblPr firstRow="1" bandRow="1">
                <a:tableStyleId>{5C22544A-7EE6-4342-B048-85BDC9FD1C3A}</a:tableStyleId>
              </a:tblPr>
              <a:tblGrid>
                <a:gridCol w="1740559"/>
                <a:gridCol w="1740559"/>
                <a:gridCol w="1740559"/>
              </a:tblGrid>
              <a:tr h="583482">
                <a:tc>
                  <a:txBody>
                    <a:bodyPr/>
                    <a:lstStyle/>
                    <a:p>
                      <a:r>
                        <a:rPr lang="en-US" dirty="0" smtClean="0"/>
                        <a:t>What do I see?</a:t>
                      </a:r>
                      <a:endParaRPr lang="en-US" dirty="0"/>
                    </a:p>
                  </a:txBody>
                  <a:tcPr/>
                </a:tc>
                <a:tc>
                  <a:txBody>
                    <a:bodyPr/>
                    <a:lstStyle/>
                    <a:p>
                      <a:r>
                        <a:rPr lang="en-US" dirty="0" smtClean="0"/>
                        <a:t>What do I think?</a:t>
                      </a:r>
                      <a:endParaRPr lang="en-US" dirty="0"/>
                    </a:p>
                  </a:txBody>
                  <a:tcPr/>
                </a:tc>
                <a:tc>
                  <a:txBody>
                    <a:bodyPr/>
                    <a:lstStyle/>
                    <a:p>
                      <a:r>
                        <a:rPr lang="en-US" dirty="0" smtClean="0"/>
                        <a:t>What do I wonder?</a:t>
                      </a:r>
                      <a:endParaRPr lang="en-US" dirty="0"/>
                    </a:p>
                  </a:txBody>
                  <a:tcPr/>
                </a:tc>
              </a:tr>
              <a:tr h="3655505">
                <a:tc>
                  <a:txBody>
                    <a:bodyPr/>
                    <a:lstStyle/>
                    <a:p>
                      <a:r>
                        <a:rPr lang="en-US" dirty="0" smtClean="0"/>
                        <a:t>What do you see in the drawing?</a:t>
                      </a:r>
                    </a:p>
                    <a:p>
                      <a:endParaRPr lang="en-US" dirty="0" smtClean="0"/>
                    </a:p>
                    <a:p>
                      <a:r>
                        <a:rPr lang="en-US" dirty="0" smtClean="0"/>
                        <a:t>Is the drawing black</a:t>
                      </a:r>
                      <a:r>
                        <a:rPr lang="en-US" baseline="0" dirty="0" smtClean="0"/>
                        <a:t> &amp; white or color? Why do you think that is?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Are there words on the </a:t>
                      </a:r>
                      <a:r>
                        <a:rPr lang="en-US" dirty="0" smtClean="0"/>
                        <a:t>drawing</a:t>
                      </a:r>
                      <a:r>
                        <a:rPr lang="en-US" baseline="0" dirty="0" smtClean="0"/>
                        <a:t>?  What do they say?</a:t>
                      </a:r>
                      <a:endParaRPr lang="en-US" dirty="0" smtClean="0"/>
                    </a:p>
                  </a:txBody>
                  <a:tcPr/>
                </a:tc>
                <a:tc>
                  <a:txBody>
                    <a:bodyPr/>
                    <a:lstStyle/>
                    <a:p>
                      <a:r>
                        <a:rPr lang="en-US" dirty="0" smtClean="0"/>
                        <a:t>What are the objects used for in the drawing?</a:t>
                      </a:r>
                    </a:p>
                    <a:p>
                      <a:endParaRPr lang="en-US" dirty="0" smtClean="0"/>
                    </a:p>
                    <a:p>
                      <a:r>
                        <a:rPr lang="en-US" dirty="0" smtClean="0"/>
                        <a:t>Write a</a:t>
                      </a:r>
                      <a:r>
                        <a:rPr lang="en-US" baseline="0" dirty="0" smtClean="0"/>
                        <a:t> sentence</a:t>
                      </a:r>
                      <a:r>
                        <a:rPr lang="en-US" dirty="0" smtClean="0"/>
                        <a:t> that describes the drawing.</a:t>
                      </a:r>
                    </a:p>
                  </a:txBody>
                  <a:tcPr/>
                </a:tc>
                <a:tc>
                  <a:txBody>
                    <a:bodyPr/>
                    <a:lstStyle/>
                    <a:p>
                      <a:r>
                        <a:rPr lang="en-US" dirty="0" smtClean="0"/>
                        <a:t>Why did the artist make this drawing?</a:t>
                      </a:r>
                    </a:p>
                    <a:p>
                      <a:endParaRPr lang="en-US" dirty="0" smtClean="0"/>
                    </a:p>
                    <a:p>
                      <a:r>
                        <a:rPr lang="en-US" dirty="0" smtClean="0"/>
                        <a:t>What are questions you can ask about this drawing?</a:t>
                      </a:r>
                      <a:endParaRPr lang="en-US" dirty="0"/>
                    </a:p>
                  </a:txBody>
                  <a:tcPr/>
                </a:tc>
              </a:tr>
            </a:tbl>
          </a:graphicData>
        </a:graphic>
      </p:graphicFrame>
    </p:spTree>
    <p:extLst>
      <p:ext uri="{BB962C8B-B14F-4D97-AF65-F5344CB8AC3E}">
        <p14:creationId xmlns:p14="http://schemas.microsoft.com/office/powerpoint/2010/main" val="11545453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a:t>
            </a:r>
            <a:r>
              <a:rPr lang="en-US" dirty="0"/>
              <a:t>the </a:t>
            </a:r>
            <a:r>
              <a:rPr lang="en-US" dirty="0" smtClean="0"/>
              <a:t>literary text</a:t>
            </a:r>
            <a:endParaRPr lang="en-US" dirty="0"/>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rcRect l="-12567" r="-12567"/>
          <a:stretch>
            <a:fillRect/>
          </a:stretch>
        </p:blipFill>
        <p:spPr>
          <a:xfrm>
            <a:off x="6096000" y="365125"/>
            <a:ext cx="5672138" cy="6356327"/>
          </a:xfrm>
          <a:prstGeom prst="rect">
            <a:avLst/>
          </a:prstGeom>
        </p:spPr>
      </p:pic>
      <p:pic>
        <p:nvPicPr>
          <p:cNvPr id="10" name="Picture 2" descr="mage result for lemonade war 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698" y="1496022"/>
            <a:ext cx="3138805" cy="4555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0980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9" y="0"/>
            <a:ext cx="7878511" cy="1262061"/>
          </a:xfrm>
        </p:spPr>
        <p:txBody>
          <a:bodyPr>
            <a:normAutofit fontScale="90000"/>
          </a:bodyPr>
          <a:lstStyle/>
          <a:p>
            <a:r>
              <a:rPr lang="en-US" dirty="0" smtClean="0"/>
              <a:t>Read </a:t>
            </a:r>
            <a:r>
              <a:rPr lang="en-US" dirty="0"/>
              <a:t>the </a:t>
            </a:r>
            <a:r>
              <a:rPr lang="en-US" dirty="0" smtClean="0"/>
              <a:t>literary text – </a:t>
            </a:r>
            <a:br>
              <a:rPr lang="en-US" dirty="0" smtClean="0"/>
            </a:br>
            <a:r>
              <a:rPr lang="en-US" dirty="0" smtClean="0"/>
              <a:t>page 31 </a:t>
            </a:r>
            <a:endParaRPr lang="en-US" dirty="0"/>
          </a:p>
        </p:txBody>
      </p:sp>
      <p:sp>
        <p:nvSpPr>
          <p:cNvPr id="3" name="Content Placeholder 2"/>
          <p:cNvSpPr>
            <a:spLocks noGrp="1"/>
          </p:cNvSpPr>
          <p:nvPr>
            <p:ph idx="1"/>
          </p:nvPr>
        </p:nvSpPr>
        <p:spPr>
          <a:xfrm>
            <a:off x="727758" y="1802369"/>
            <a:ext cx="5395913" cy="4351338"/>
          </a:xfrm>
        </p:spPr>
        <p:txBody>
          <a:bodyPr/>
          <a:lstStyle/>
          <a:p>
            <a:r>
              <a:rPr lang="en-US" dirty="0" smtClean="0"/>
              <a:t>Questions:</a:t>
            </a:r>
          </a:p>
          <a:p>
            <a:r>
              <a:rPr lang="en-US" dirty="0" smtClean="0"/>
              <a:t>Who is the buyer?</a:t>
            </a:r>
          </a:p>
          <a:p>
            <a:r>
              <a:rPr lang="en-US" dirty="0" smtClean="0"/>
              <a:t>Who are the sellers?</a:t>
            </a:r>
          </a:p>
          <a:p>
            <a:r>
              <a:rPr lang="en-US" dirty="0" smtClean="0"/>
              <a:t>What does it mean that Scott ‘handled the money?’</a:t>
            </a:r>
          </a:p>
          <a:p>
            <a:r>
              <a:rPr lang="en-US" dirty="0" smtClean="0"/>
              <a:t>What is ‘sweet talk’ and why would Evan need to use it?</a:t>
            </a:r>
          </a:p>
          <a:p>
            <a:r>
              <a:rPr lang="en-US" dirty="0" smtClean="0"/>
              <a:t>How are buyers and sellers interacting?</a:t>
            </a:r>
          </a:p>
          <a:p>
            <a:endParaRPr lang="en-US" dirty="0"/>
          </a:p>
        </p:txBody>
      </p:sp>
      <p:pic>
        <p:nvPicPr>
          <p:cNvPr id="8" name="Picture 7"/>
          <p:cNvPicPr>
            <a:picLocks noChangeAspect="1"/>
          </p:cNvPicPr>
          <p:nvPr/>
        </p:nvPicPr>
        <p:blipFill rotWithShape="1">
          <a:blip r:embed="rId3"/>
          <a:srcRect l="6213" r="10219" b="14550"/>
          <a:stretch/>
        </p:blipFill>
        <p:spPr>
          <a:xfrm rot="5400000">
            <a:off x="5789103" y="864860"/>
            <a:ext cx="6512569" cy="5145741"/>
          </a:xfrm>
          <a:prstGeom prst="rect">
            <a:avLst/>
          </a:prstGeom>
        </p:spPr>
      </p:pic>
    </p:spTree>
    <p:extLst>
      <p:ext uri="{BB962C8B-B14F-4D97-AF65-F5344CB8AC3E}">
        <p14:creationId xmlns:p14="http://schemas.microsoft.com/office/powerpoint/2010/main" val="5657903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 Express:  Characteristics of Money</a:t>
            </a:r>
            <a:endParaRPr lang="en-US" dirty="0"/>
          </a:p>
        </p:txBody>
      </p:sp>
      <p:sp>
        <p:nvSpPr>
          <p:cNvPr id="3" name="Content Placeholder 2"/>
          <p:cNvSpPr>
            <a:spLocks noGrp="1"/>
          </p:cNvSpPr>
          <p:nvPr>
            <p:ph idx="1"/>
          </p:nvPr>
        </p:nvSpPr>
        <p:spPr>
          <a:xfrm>
            <a:off x="838200" y="1825625"/>
            <a:ext cx="10515600" cy="503238"/>
          </a:xfrm>
        </p:spPr>
        <p:txBody>
          <a:bodyPr/>
          <a:lstStyle/>
          <a:p>
            <a:r>
              <a:rPr lang="en-US" dirty="0">
                <a:hlinkClick r:id="rId2"/>
              </a:rPr>
              <a:t>https://</a:t>
            </a:r>
            <a:r>
              <a:rPr lang="en-US" dirty="0" smtClean="0">
                <a:hlinkClick r:id="rId2"/>
              </a:rPr>
              <a:t>sunnymoney.weebly.com/3.html</a:t>
            </a:r>
            <a:r>
              <a:rPr lang="en-US" dirty="0" smtClean="0"/>
              <a:t> </a:t>
            </a:r>
            <a:endParaRPr lang="en-US" dirty="0"/>
          </a:p>
        </p:txBody>
      </p:sp>
      <p:pic>
        <p:nvPicPr>
          <p:cNvPr id="5" name="Picture 4"/>
          <p:cNvPicPr/>
          <p:nvPr/>
        </p:nvPicPr>
        <p:blipFill>
          <a:blip r:embed="rId3"/>
          <a:stretch>
            <a:fillRect/>
          </a:stretch>
        </p:blipFill>
        <p:spPr>
          <a:xfrm>
            <a:off x="5613399" y="2747962"/>
            <a:ext cx="5402263" cy="3724276"/>
          </a:xfrm>
          <a:prstGeom prst="rect">
            <a:avLst/>
          </a:prstGeom>
        </p:spPr>
      </p:pic>
    </p:spTree>
    <p:extLst>
      <p:ext uri="{BB962C8B-B14F-4D97-AF65-F5344CB8AC3E}">
        <p14:creationId xmlns:p14="http://schemas.microsoft.com/office/powerpoint/2010/main" val="5346878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smtClean="0"/>
              <a:t>Read </a:t>
            </a:r>
            <a:r>
              <a:rPr lang="en-US" dirty="0" smtClean="0"/>
              <a:t>the informational text.</a:t>
            </a:r>
            <a:endParaRPr lang="en-US" dirty="0"/>
          </a:p>
        </p:txBody>
      </p:sp>
      <p:sp>
        <p:nvSpPr>
          <p:cNvPr id="3" name="Content Placeholder 2"/>
          <p:cNvSpPr>
            <a:spLocks noGrp="1"/>
          </p:cNvSpPr>
          <p:nvPr>
            <p:ph idx="1"/>
          </p:nvPr>
        </p:nvSpPr>
        <p:spPr>
          <a:xfrm>
            <a:off x="838200" y="1825625"/>
            <a:ext cx="4686300" cy="4351338"/>
          </a:xfrm>
        </p:spPr>
        <p:txBody>
          <a:bodyPr/>
          <a:lstStyle/>
          <a:p>
            <a:r>
              <a:rPr lang="en-US" dirty="0" smtClean="0"/>
              <a:t>What are goods and services?</a:t>
            </a:r>
          </a:p>
          <a:p>
            <a:r>
              <a:rPr lang="en-US" dirty="0" smtClean="0"/>
              <a:t>What are the characteristics of money?</a:t>
            </a:r>
          </a:p>
          <a:p>
            <a:r>
              <a:rPr lang="en-US" dirty="0" smtClean="0"/>
              <a:t>Why is it important that money has these characteristics?</a:t>
            </a:r>
            <a:endParaRPr lang="en-US" dirty="0"/>
          </a:p>
        </p:txBody>
      </p:sp>
      <p:pic>
        <p:nvPicPr>
          <p:cNvPr id="8" name="Picture 7"/>
          <p:cNvPicPr>
            <a:picLocks noChangeAspect="1"/>
          </p:cNvPicPr>
          <p:nvPr/>
        </p:nvPicPr>
        <p:blipFill rotWithShape="1">
          <a:blip r:embed="rId2"/>
          <a:srcRect l="50168" r="1"/>
          <a:stretch/>
        </p:blipFill>
        <p:spPr>
          <a:xfrm>
            <a:off x="6656854" y="-114300"/>
            <a:ext cx="5281434" cy="6858000"/>
          </a:xfrm>
          <a:prstGeom prst="rect">
            <a:avLst/>
          </a:prstGeom>
        </p:spPr>
      </p:pic>
    </p:spTree>
    <p:extLst>
      <p:ext uri="{BB962C8B-B14F-4D97-AF65-F5344CB8AC3E}">
        <p14:creationId xmlns:p14="http://schemas.microsoft.com/office/powerpoint/2010/main" val="17906101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smtClean="0"/>
              <a:t>Read </a:t>
            </a:r>
            <a:r>
              <a:rPr lang="en-US" dirty="0" smtClean="0"/>
              <a:t>the informational text.</a:t>
            </a:r>
            <a:endParaRPr lang="en-US" dirty="0"/>
          </a:p>
        </p:txBody>
      </p:sp>
      <p:sp>
        <p:nvSpPr>
          <p:cNvPr id="3" name="Content Placeholder 2"/>
          <p:cNvSpPr>
            <a:spLocks noGrp="1"/>
          </p:cNvSpPr>
          <p:nvPr>
            <p:ph idx="1"/>
          </p:nvPr>
        </p:nvSpPr>
        <p:spPr>
          <a:xfrm>
            <a:off x="838200" y="1825625"/>
            <a:ext cx="4686300" cy="4351338"/>
          </a:xfrm>
        </p:spPr>
        <p:txBody>
          <a:bodyPr/>
          <a:lstStyle/>
          <a:p>
            <a:pPr>
              <a:lnSpc>
                <a:spcPct val="100000"/>
              </a:lnSpc>
              <a:spcBef>
                <a:spcPts val="0"/>
              </a:spcBef>
            </a:pPr>
            <a:r>
              <a:rPr lang="en-US" dirty="0" smtClean="0"/>
              <a:t>Determine the characteristics of money for each item on the chart.</a:t>
            </a:r>
          </a:p>
          <a:p>
            <a:pPr>
              <a:lnSpc>
                <a:spcPct val="100000"/>
              </a:lnSpc>
              <a:spcBef>
                <a:spcPts val="0"/>
              </a:spcBef>
            </a:pPr>
            <a:r>
              <a:rPr lang="en-US" dirty="0" smtClean="0"/>
              <a:t>Would any of these items be a good replacement for the money we have today?  Why or why not?</a:t>
            </a:r>
            <a:endParaRPr lang="en-US" dirty="0"/>
          </a:p>
        </p:txBody>
      </p:sp>
      <p:pic>
        <p:nvPicPr>
          <p:cNvPr id="5" name="Picture 4"/>
          <p:cNvPicPr>
            <a:picLocks noChangeAspect="1"/>
          </p:cNvPicPr>
          <p:nvPr/>
        </p:nvPicPr>
        <p:blipFill rotWithShape="1">
          <a:blip r:embed="rId2"/>
          <a:srcRect r="52537"/>
          <a:stretch/>
        </p:blipFill>
        <p:spPr>
          <a:xfrm>
            <a:off x="6659553" y="0"/>
            <a:ext cx="5030423" cy="6858000"/>
          </a:xfrm>
          <a:prstGeom prst="rect">
            <a:avLst/>
          </a:prstGeom>
        </p:spPr>
      </p:pic>
    </p:spTree>
    <p:extLst>
      <p:ext uri="{BB962C8B-B14F-4D97-AF65-F5344CB8AC3E}">
        <p14:creationId xmlns:p14="http://schemas.microsoft.com/office/powerpoint/2010/main" val="11501850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smtClean="0"/>
              <a:t>Read </a:t>
            </a:r>
            <a:r>
              <a:rPr lang="en-US" dirty="0" smtClean="0"/>
              <a:t>the informational text.</a:t>
            </a:r>
            <a:endParaRPr lang="en-US" dirty="0"/>
          </a:p>
        </p:txBody>
      </p:sp>
      <p:sp>
        <p:nvSpPr>
          <p:cNvPr id="3" name="Content Placeholder 2"/>
          <p:cNvSpPr>
            <a:spLocks noGrp="1"/>
          </p:cNvSpPr>
          <p:nvPr>
            <p:ph idx="1"/>
          </p:nvPr>
        </p:nvSpPr>
        <p:spPr>
          <a:xfrm>
            <a:off x="999565" y="1325563"/>
            <a:ext cx="4686300" cy="4897904"/>
          </a:xfrm>
        </p:spPr>
        <p:txBody>
          <a:bodyPr>
            <a:normAutofit lnSpcReduction="10000"/>
          </a:bodyPr>
          <a:lstStyle/>
          <a:p>
            <a:pPr>
              <a:lnSpc>
                <a:spcPct val="100000"/>
              </a:lnSpc>
              <a:spcBef>
                <a:spcPts val="0"/>
              </a:spcBef>
            </a:pPr>
            <a:r>
              <a:rPr lang="en-US" dirty="0" smtClean="0"/>
              <a:t>What is barter?</a:t>
            </a:r>
          </a:p>
          <a:p>
            <a:pPr>
              <a:lnSpc>
                <a:spcPct val="100000"/>
              </a:lnSpc>
              <a:spcBef>
                <a:spcPts val="0"/>
              </a:spcBef>
            </a:pPr>
            <a:r>
              <a:rPr lang="en-US" dirty="0" smtClean="0"/>
              <a:t>Why do we not barter as much as we used to in order to get things we want?</a:t>
            </a:r>
          </a:p>
          <a:p>
            <a:pPr>
              <a:lnSpc>
                <a:spcPct val="100000"/>
              </a:lnSpc>
              <a:spcBef>
                <a:spcPts val="0"/>
              </a:spcBef>
            </a:pPr>
            <a:r>
              <a:rPr lang="en-US" dirty="0" smtClean="0"/>
              <a:t>What is another word that means about the same thing as ‘barter?’</a:t>
            </a:r>
          </a:p>
          <a:p>
            <a:pPr>
              <a:lnSpc>
                <a:spcPct val="100000"/>
              </a:lnSpc>
              <a:spcBef>
                <a:spcPts val="0"/>
              </a:spcBef>
            </a:pPr>
            <a:r>
              <a:rPr lang="en-US" dirty="0" smtClean="0"/>
              <a:t>Who would you trade with?  Why?</a:t>
            </a:r>
          </a:p>
          <a:p>
            <a:pPr>
              <a:lnSpc>
                <a:spcPct val="100000"/>
              </a:lnSpc>
              <a:spcBef>
                <a:spcPts val="0"/>
              </a:spcBef>
            </a:pPr>
            <a:r>
              <a:rPr lang="en-US" dirty="0" smtClean="0"/>
              <a:t>Would you be able to trade with them if they did not want you cookie?  Why?</a:t>
            </a:r>
            <a:endParaRPr lang="en-US" dirty="0"/>
          </a:p>
        </p:txBody>
      </p:sp>
      <p:pic>
        <p:nvPicPr>
          <p:cNvPr id="4" name="Picture 3"/>
          <p:cNvPicPr>
            <a:picLocks noChangeAspect="1"/>
          </p:cNvPicPr>
          <p:nvPr/>
        </p:nvPicPr>
        <p:blipFill rotWithShape="1">
          <a:blip r:embed="rId2"/>
          <a:srcRect l="50507"/>
          <a:stretch/>
        </p:blipFill>
        <p:spPr>
          <a:xfrm>
            <a:off x="6946425" y="0"/>
            <a:ext cx="5245575" cy="6858000"/>
          </a:xfrm>
          <a:prstGeom prst="rect">
            <a:avLst/>
          </a:prstGeom>
        </p:spPr>
      </p:pic>
    </p:spTree>
    <p:extLst>
      <p:ext uri="{BB962C8B-B14F-4D97-AF65-F5344CB8AC3E}">
        <p14:creationId xmlns:p14="http://schemas.microsoft.com/office/powerpoint/2010/main" val="13991440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Kindergarten</a:t>
            </a:r>
            <a:endParaRPr lang="en-US" dirty="0"/>
          </a:p>
        </p:txBody>
      </p:sp>
      <p:pic>
        <p:nvPicPr>
          <p:cNvPr id="1026" name="Picture 2" descr="mage result for fiesta by ginger foglesong g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511" y="1793905"/>
            <a:ext cx="3986621" cy="32352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8972339" y="250824"/>
            <a:ext cx="2715281" cy="3505181"/>
          </a:xfrm>
          <a:prstGeom prst="rect">
            <a:avLst/>
          </a:prstGeom>
        </p:spPr>
      </p:pic>
      <p:pic>
        <p:nvPicPr>
          <p:cNvPr id="4" name="Picture 3"/>
          <p:cNvPicPr>
            <a:picLocks noChangeAspect="1"/>
          </p:cNvPicPr>
          <p:nvPr/>
        </p:nvPicPr>
        <p:blipFill>
          <a:blip r:embed="rId4"/>
          <a:stretch>
            <a:fillRect/>
          </a:stretch>
        </p:blipFill>
        <p:spPr>
          <a:xfrm>
            <a:off x="8673497" y="3462708"/>
            <a:ext cx="2511376" cy="3250016"/>
          </a:xfrm>
          <a:prstGeom prst="rect">
            <a:avLst/>
          </a:prstGeom>
        </p:spPr>
      </p:pic>
      <p:pic>
        <p:nvPicPr>
          <p:cNvPr id="7" name="Picture 2" desc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360" y="365124"/>
            <a:ext cx="3075519" cy="23066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200" y="5372100"/>
            <a:ext cx="3019425" cy="923330"/>
          </a:xfrm>
          <a:prstGeom prst="rect">
            <a:avLst/>
          </a:prstGeom>
          <a:noFill/>
        </p:spPr>
        <p:txBody>
          <a:bodyPr wrap="square" rtlCol="0">
            <a:spAutoFit/>
          </a:bodyPr>
          <a:lstStyle/>
          <a:p>
            <a:r>
              <a:rPr lang="en-US" dirty="0" smtClean="0"/>
              <a:t>Essential Question:  Why do I have to make  choices about what I can buy?</a:t>
            </a:r>
            <a:endParaRPr lang="en-US" dirty="0"/>
          </a:p>
        </p:txBody>
      </p:sp>
      <p:pic>
        <p:nvPicPr>
          <p:cNvPr id="9" name="Picture 2" descr="mage result for grocery store food a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4200" y="2800350"/>
            <a:ext cx="2477837" cy="3912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8550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smtClean="0"/>
              <a:t>Read </a:t>
            </a:r>
            <a:r>
              <a:rPr lang="en-US" dirty="0" smtClean="0"/>
              <a:t>the informational text.</a:t>
            </a:r>
            <a:endParaRPr lang="en-US" dirty="0"/>
          </a:p>
        </p:txBody>
      </p:sp>
      <p:sp>
        <p:nvSpPr>
          <p:cNvPr id="3" name="Content Placeholder 2"/>
          <p:cNvSpPr>
            <a:spLocks noGrp="1"/>
          </p:cNvSpPr>
          <p:nvPr>
            <p:ph idx="1"/>
          </p:nvPr>
        </p:nvSpPr>
        <p:spPr>
          <a:xfrm>
            <a:off x="999565" y="1325563"/>
            <a:ext cx="4686300" cy="4897904"/>
          </a:xfrm>
        </p:spPr>
        <p:txBody>
          <a:bodyPr>
            <a:normAutofit/>
          </a:bodyPr>
          <a:lstStyle/>
          <a:p>
            <a:pPr>
              <a:lnSpc>
                <a:spcPct val="100000"/>
              </a:lnSpc>
              <a:spcBef>
                <a:spcPts val="0"/>
              </a:spcBef>
            </a:pPr>
            <a:r>
              <a:rPr lang="en-US" dirty="0" smtClean="0"/>
              <a:t>Questions</a:t>
            </a:r>
          </a:p>
          <a:p>
            <a:pPr>
              <a:lnSpc>
                <a:spcPct val="100000"/>
              </a:lnSpc>
              <a:spcBef>
                <a:spcPts val="0"/>
              </a:spcBef>
            </a:pPr>
            <a:r>
              <a:rPr lang="en-US" dirty="0" smtClean="0"/>
              <a:t>Where are coins made?</a:t>
            </a:r>
          </a:p>
          <a:p>
            <a:pPr>
              <a:lnSpc>
                <a:spcPct val="100000"/>
              </a:lnSpc>
              <a:spcBef>
                <a:spcPts val="0"/>
              </a:spcBef>
            </a:pPr>
            <a:r>
              <a:rPr lang="en-US" dirty="0" smtClean="0"/>
              <a:t>What are the steps in making coins?</a:t>
            </a:r>
          </a:p>
          <a:p>
            <a:pPr>
              <a:lnSpc>
                <a:spcPct val="100000"/>
              </a:lnSpc>
              <a:spcBef>
                <a:spcPts val="0"/>
              </a:spcBef>
            </a:pPr>
            <a:r>
              <a:rPr lang="en-US" dirty="0" smtClean="0"/>
              <a:t>Why do coins have raised edges?</a:t>
            </a:r>
          </a:p>
          <a:p>
            <a:pPr>
              <a:lnSpc>
                <a:spcPct val="100000"/>
              </a:lnSpc>
              <a:spcBef>
                <a:spcPts val="0"/>
              </a:spcBef>
            </a:pPr>
            <a:r>
              <a:rPr lang="en-US" dirty="0" smtClean="0"/>
              <a:t>What happens if a coin is not perfect?</a:t>
            </a:r>
            <a:endParaRPr lang="en-US" dirty="0"/>
          </a:p>
        </p:txBody>
      </p:sp>
      <p:pic>
        <p:nvPicPr>
          <p:cNvPr id="5" name="Picture 4"/>
          <p:cNvPicPr>
            <a:picLocks noChangeAspect="1"/>
          </p:cNvPicPr>
          <p:nvPr/>
        </p:nvPicPr>
        <p:blipFill>
          <a:blip r:embed="rId2"/>
          <a:stretch>
            <a:fillRect/>
          </a:stretch>
        </p:blipFill>
        <p:spPr>
          <a:xfrm>
            <a:off x="6892636" y="0"/>
            <a:ext cx="5299364" cy="6858000"/>
          </a:xfrm>
          <a:prstGeom prst="rect">
            <a:avLst/>
          </a:prstGeom>
        </p:spPr>
      </p:pic>
    </p:spTree>
    <p:extLst>
      <p:ext uri="{BB962C8B-B14F-4D97-AF65-F5344CB8AC3E}">
        <p14:creationId xmlns:p14="http://schemas.microsoft.com/office/powerpoint/2010/main" val="5667859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73" y="-21952"/>
            <a:ext cx="10515600" cy="1325563"/>
          </a:xfrm>
        </p:spPr>
        <p:txBody>
          <a:bodyPr/>
          <a:lstStyle/>
          <a:p>
            <a:r>
              <a:rPr lang="en-US" dirty="0" smtClean="0"/>
              <a:t>Analyze a Primary Source</a:t>
            </a:r>
            <a:endParaRPr lang="en-US" dirty="0"/>
          </a:p>
        </p:txBody>
      </p:sp>
      <p:pic>
        <p:nvPicPr>
          <p:cNvPr id="7" name="Picture 6"/>
          <p:cNvPicPr>
            <a:picLocks noChangeAspect="1"/>
          </p:cNvPicPr>
          <p:nvPr/>
        </p:nvPicPr>
        <p:blipFill rotWithShape="1">
          <a:blip r:embed="rId2"/>
          <a:srcRect t="11347" b="53840"/>
          <a:stretch/>
        </p:blipFill>
        <p:spPr>
          <a:xfrm>
            <a:off x="6591836" y="2097742"/>
            <a:ext cx="5435744" cy="2312894"/>
          </a:xfrm>
          <a:prstGeom prst="rect">
            <a:avLst/>
          </a:prstGeom>
        </p:spPr>
      </p:pic>
      <p:graphicFrame>
        <p:nvGraphicFramePr>
          <p:cNvPr id="6" name="Table 5"/>
          <p:cNvGraphicFramePr>
            <a:graphicFrameLocks noGrp="1"/>
          </p:cNvGraphicFramePr>
          <p:nvPr>
            <p:extLst/>
          </p:nvPr>
        </p:nvGraphicFramePr>
        <p:xfrm>
          <a:off x="750498" y="1461726"/>
          <a:ext cx="5221677" cy="4464283"/>
        </p:xfrm>
        <a:graphic>
          <a:graphicData uri="http://schemas.openxmlformats.org/drawingml/2006/table">
            <a:tbl>
              <a:tblPr firstRow="1" bandRow="1">
                <a:tableStyleId>{5C22544A-7EE6-4342-B048-85BDC9FD1C3A}</a:tableStyleId>
              </a:tblPr>
              <a:tblGrid>
                <a:gridCol w="1740559"/>
                <a:gridCol w="1740559"/>
                <a:gridCol w="1740559"/>
              </a:tblGrid>
              <a:tr h="514796">
                <a:tc>
                  <a:txBody>
                    <a:bodyPr/>
                    <a:lstStyle/>
                    <a:p>
                      <a:r>
                        <a:rPr lang="en-US" dirty="0" smtClean="0"/>
                        <a:t>What do I see?</a:t>
                      </a:r>
                      <a:endParaRPr lang="en-US" dirty="0"/>
                    </a:p>
                  </a:txBody>
                  <a:tcPr/>
                </a:tc>
                <a:tc>
                  <a:txBody>
                    <a:bodyPr/>
                    <a:lstStyle/>
                    <a:p>
                      <a:r>
                        <a:rPr lang="en-US" dirty="0" smtClean="0"/>
                        <a:t>What do I think?</a:t>
                      </a:r>
                      <a:endParaRPr lang="en-US" dirty="0"/>
                    </a:p>
                  </a:txBody>
                  <a:tcPr/>
                </a:tc>
                <a:tc>
                  <a:txBody>
                    <a:bodyPr/>
                    <a:lstStyle/>
                    <a:p>
                      <a:r>
                        <a:rPr lang="en-US" dirty="0" smtClean="0"/>
                        <a:t>What do I wonder?</a:t>
                      </a:r>
                      <a:endParaRPr lang="en-US" dirty="0"/>
                    </a:p>
                  </a:txBody>
                  <a:tcPr/>
                </a:tc>
              </a:tr>
              <a:tr h="3824203">
                <a:tc>
                  <a:txBody>
                    <a:bodyPr/>
                    <a:lstStyle/>
                    <a:p>
                      <a:r>
                        <a:rPr lang="en-US" dirty="0" smtClean="0"/>
                        <a:t>What do you see in the image?</a:t>
                      </a:r>
                    </a:p>
                    <a:p>
                      <a:endParaRPr lang="en-US" dirty="0" smtClean="0"/>
                    </a:p>
                    <a:p>
                      <a:r>
                        <a:rPr lang="en-US" dirty="0" smtClean="0"/>
                        <a:t>Are there any special markings?</a:t>
                      </a:r>
                    </a:p>
                    <a:p>
                      <a:endParaRPr lang="en-US" dirty="0" smtClean="0"/>
                    </a:p>
                    <a:p>
                      <a:endParaRPr lang="en-US" dirty="0"/>
                    </a:p>
                  </a:txBody>
                  <a:tcPr/>
                </a:tc>
                <a:tc>
                  <a:txBody>
                    <a:bodyPr/>
                    <a:lstStyle/>
                    <a:p>
                      <a:r>
                        <a:rPr lang="en-US" dirty="0" smtClean="0"/>
                        <a:t>Where might this have come from?</a:t>
                      </a:r>
                    </a:p>
                    <a:p>
                      <a:endParaRPr lang="en-US" dirty="0" smtClean="0"/>
                    </a:p>
                    <a:p>
                      <a:r>
                        <a:rPr lang="en-US" dirty="0" smtClean="0"/>
                        <a:t>Write a</a:t>
                      </a:r>
                      <a:r>
                        <a:rPr lang="en-US" baseline="0" dirty="0" smtClean="0"/>
                        <a:t> sentence </a:t>
                      </a:r>
                      <a:r>
                        <a:rPr lang="en-US" dirty="0" smtClean="0"/>
                        <a:t>that describes the image.</a:t>
                      </a:r>
                    </a:p>
                    <a:p>
                      <a:endParaRPr lang="en-US" dirty="0" smtClean="0"/>
                    </a:p>
                    <a:p>
                      <a:endParaRPr lang="en-US" dirty="0" smtClean="0"/>
                    </a:p>
                    <a:p>
                      <a:endParaRPr lang="en-US" dirty="0" smtClean="0"/>
                    </a:p>
                    <a:p>
                      <a:endParaRPr lang="en-US" dirty="0" smtClean="0"/>
                    </a:p>
                    <a:p>
                      <a:endParaRPr lang="en-US" dirty="0"/>
                    </a:p>
                  </a:txBody>
                  <a:tcPr/>
                </a:tc>
                <a:tc>
                  <a:txBody>
                    <a:bodyPr/>
                    <a:lstStyle/>
                    <a:p>
                      <a:r>
                        <a:rPr lang="en-US" dirty="0" smtClean="0"/>
                        <a:t>Who do you think made</a:t>
                      </a:r>
                      <a:r>
                        <a:rPr lang="en-US" baseline="0" dirty="0" smtClean="0"/>
                        <a:t> this</a:t>
                      </a:r>
                      <a:r>
                        <a:rPr lang="en-US" dirty="0" smtClean="0"/>
                        <a:t> image?</a:t>
                      </a:r>
                    </a:p>
                    <a:p>
                      <a:endParaRPr lang="en-US" dirty="0" smtClean="0"/>
                    </a:p>
                    <a:p>
                      <a:r>
                        <a:rPr lang="en-US" dirty="0" smtClean="0"/>
                        <a:t>What are questions you can ask about this image?</a:t>
                      </a:r>
                      <a:endParaRPr lang="en-US" dirty="0"/>
                    </a:p>
                  </a:txBody>
                  <a:tcPr/>
                </a:tc>
              </a:tr>
            </a:tbl>
          </a:graphicData>
        </a:graphic>
      </p:graphicFrame>
      <p:sp>
        <p:nvSpPr>
          <p:cNvPr id="3" name="TextBox 2"/>
          <p:cNvSpPr txBox="1"/>
          <p:nvPr/>
        </p:nvSpPr>
        <p:spPr>
          <a:xfrm>
            <a:off x="6855307" y="5464344"/>
            <a:ext cx="4535947" cy="923330"/>
          </a:xfrm>
          <a:prstGeom prst="rect">
            <a:avLst/>
          </a:prstGeom>
          <a:noFill/>
        </p:spPr>
        <p:txBody>
          <a:bodyPr wrap="square" rtlCol="0">
            <a:spAutoFit/>
          </a:bodyPr>
          <a:lstStyle/>
          <a:p>
            <a:r>
              <a:rPr lang="en-US" dirty="0" smtClean="0"/>
              <a:t>Visit the U. S. Currency Education Program:</a:t>
            </a:r>
          </a:p>
          <a:p>
            <a:r>
              <a:rPr lang="en-US" dirty="0">
                <a:hlinkClick r:id="rId3"/>
              </a:rPr>
              <a:t>https://www.uscurrency.gov/educational-materials/classrooms/currency-academy</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1831239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sz="4200" dirty="0" smtClean="0"/>
              <a:t>Write about the primary source</a:t>
            </a:r>
            <a:r>
              <a:rPr lang="en-US" dirty="0" smtClean="0"/>
              <a:t>.</a:t>
            </a:r>
            <a:endParaRPr lang="en-US" dirty="0"/>
          </a:p>
        </p:txBody>
      </p:sp>
      <p:sp>
        <p:nvSpPr>
          <p:cNvPr id="3" name="Content Placeholder 2"/>
          <p:cNvSpPr>
            <a:spLocks noGrp="1"/>
          </p:cNvSpPr>
          <p:nvPr>
            <p:ph idx="1"/>
          </p:nvPr>
        </p:nvSpPr>
        <p:spPr>
          <a:xfrm>
            <a:off x="999565" y="1325563"/>
            <a:ext cx="4686300" cy="4897904"/>
          </a:xfrm>
        </p:spPr>
        <p:txBody>
          <a:bodyPr>
            <a:normAutofit/>
          </a:bodyPr>
          <a:lstStyle/>
          <a:p>
            <a:pPr>
              <a:lnSpc>
                <a:spcPct val="100000"/>
              </a:lnSpc>
              <a:spcBef>
                <a:spcPts val="0"/>
              </a:spcBef>
            </a:pPr>
            <a:r>
              <a:rPr lang="en-US" dirty="0" smtClean="0"/>
              <a:t>What is a security feature?</a:t>
            </a:r>
          </a:p>
          <a:p>
            <a:pPr>
              <a:lnSpc>
                <a:spcPct val="100000"/>
              </a:lnSpc>
              <a:spcBef>
                <a:spcPts val="0"/>
              </a:spcBef>
            </a:pPr>
            <a:r>
              <a:rPr lang="en-US" dirty="0" smtClean="0"/>
              <a:t>What is a design feature?</a:t>
            </a:r>
          </a:p>
          <a:p>
            <a:pPr>
              <a:lnSpc>
                <a:spcPct val="100000"/>
              </a:lnSpc>
              <a:spcBef>
                <a:spcPts val="0"/>
              </a:spcBef>
            </a:pPr>
            <a:r>
              <a:rPr lang="en-US" dirty="0" smtClean="0"/>
              <a:t>Why would money need security features?</a:t>
            </a:r>
          </a:p>
          <a:p>
            <a:pPr>
              <a:lnSpc>
                <a:spcPct val="100000"/>
              </a:lnSpc>
              <a:spcBef>
                <a:spcPts val="0"/>
              </a:spcBef>
            </a:pPr>
            <a:r>
              <a:rPr lang="en-US" dirty="0" smtClean="0"/>
              <a:t>What do you think is the most important security feature on the $100 bill.  Why?</a:t>
            </a:r>
          </a:p>
          <a:p>
            <a:pPr>
              <a:lnSpc>
                <a:spcPct val="100000"/>
              </a:lnSpc>
              <a:spcBef>
                <a:spcPts val="0"/>
              </a:spcBef>
            </a:pPr>
            <a:endParaRPr lang="en-US" dirty="0"/>
          </a:p>
        </p:txBody>
      </p:sp>
      <p:pic>
        <p:nvPicPr>
          <p:cNvPr id="4" name="Picture 3"/>
          <p:cNvPicPr>
            <a:picLocks noChangeAspect="1"/>
          </p:cNvPicPr>
          <p:nvPr/>
        </p:nvPicPr>
        <p:blipFill>
          <a:blip r:embed="rId2"/>
          <a:stretch>
            <a:fillRect/>
          </a:stretch>
        </p:blipFill>
        <p:spPr>
          <a:xfrm>
            <a:off x="6860777" y="214312"/>
            <a:ext cx="5435744" cy="6643687"/>
          </a:xfrm>
          <a:prstGeom prst="rect">
            <a:avLst/>
          </a:prstGeom>
        </p:spPr>
      </p:pic>
    </p:spTree>
    <p:extLst>
      <p:ext uri="{BB962C8B-B14F-4D97-AF65-F5344CB8AC3E}">
        <p14:creationId xmlns:p14="http://schemas.microsoft.com/office/powerpoint/2010/main" val="17457680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843743"/>
          </a:xfrm>
        </p:spPr>
        <p:txBody>
          <a:bodyPr/>
          <a:lstStyle/>
          <a:p>
            <a:r>
              <a:rPr lang="en-US" dirty="0" smtClean="0"/>
              <a:t>Compare two texts.</a:t>
            </a:r>
            <a:endParaRPr lang="en-US" dirty="0"/>
          </a:p>
        </p:txBody>
      </p:sp>
      <p:pic>
        <p:nvPicPr>
          <p:cNvPr id="4" name="Picture 3"/>
          <p:cNvPicPr>
            <a:picLocks noChangeAspect="1"/>
          </p:cNvPicPr>
          <p:nvPr/>
        </p:nvPicPr>
        <p:blipFill>
          <a:blip r:embed="rId2"/>
          <a:stretch>
            <a:fillRect/>
          </a:stretch>
        </p:blipFill>
        <p:spPr>
          <a:xfrm>
            <a:off x="6535258" y="998062"/>
            <a:ext cx="4663065" cy="5699302"/>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465922" y="998063"/>
            <a:ext cx="4983401" cy="5699300"/>
          </a:xfrm>
          <a:prstGeom prst="rect">
            <a:avLst/>
          </a:prstGeom>
          <a:ln>
            <a:solidFill>
              <a:schemeClr val="tx1"/>
            </a:solidFill>
          </a:ln>
        </p:spPr>
      </p:pic>
    </p:spTree>
    <p:extLst>
      <p:ext uri="{BB962C8B-B14F-4D97-AF65-F5344CB8AC3E}">
        <p14:creationId xmlns:p14="http://schemas.microsoft.com/office/powerpoint/2010/main" val="1155585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843743"/>
          </a:xfrm>
        </p:spPr>
        <p:txBody>
          <a:bodyPr/>
          <a:lstStyle/>
          <a:p>
            <a:r>
              <a:rPr lang="en-US" dirty="0" smtClean="0"/>
              <a:t>Compare two texts.</a:t>
            </a:r>
            <a:endParaRPr lang="en-US" dirty="0"/>
          </a:p>
        </p:txBody>
      </p:sp>
      <p:graphicFrame>
        <p:nvGraphicFramePr>
          <p:cNvPr id="5" name="Content Placeholder 3"/>
          <p:cNvGraphicFramePr>
            <a:graphicFrameLocks noGrp="1"/>
          </p:cNvGraphicFramePr>
          <p:nvPr>
            <p:ph idx="1"/>
            <p:extLst/>
          </p:nvPr>
        </p:nvGraphicFramePr>
        <p:xfrm>
          <a:off x="726989" y="1690688"/>
          <a:ext cx="10515600" cy="3947160"/>
        </p:xfrm>
        <a:graphic>
          <a:graphicData uri="http://schemas.openxmlformats.org/drawingml/2006/table">
            <a:tbl>
              <a:tblPr firstRow="1" bandRow="1">
                <a:tableStyleId>{5C22544A-7EE6-4342-B048-85BDC9FD1C3A}</a:tableStyleId>
              </a:tblPr>
              <a:tblGrid>
                <a:gridCol w="4976387"/>
                <a:gridCol w="1627322"/>
                <a:gridCol w="2324746"/>
                <a:gridCol w="1587145"/>
              </a:tblGrid>
              <a:tr h="370840">
                <a:tc>
                  <a:txBody>
                    <a:bodyPr/>
                    <a:lstStyle/>
                    <a:p>
                      <a:endParaRPr lang="en-US" dirty="0"/>
                    </a:p>
                  </a:txBody>
                  <a:tcPr/>
                </a:tc>
                <a:tc>
                  <a:txBody>
                    <a:bodyPr/>
                    <a:lstStyle/>
                    <a:p>
                      <a:r>
                        <a:rPr lang="en-US" dirty="0" smtClean="0"/>
                        <a:t>Evidence in  </a:t>
                      </a:r>
                      <a:r>
                        <a:rPr lang="en-US" i="1" dirty="0" smtClean="0"/>
                        <a:t>$100</a:t>
                      </a:r>
                      <a:r>
                        <a:rPr lang="en-US" i="1" baseline="0" dirty="0" smtClean="0"/>
                        <a:t> Note</a:t>
                      </a:r>
                      <a:endParaRPr lang="en-US" i="1" dirty="0"/>
                    </a:p>
                  </a:txBody>
                  <a:tcPr/>
                </a:tc>
                <a:tc>
                  <a:txBody>
                    <a:bodyPr/>
                    <a:lstStyle/>
                    <a:p>
                      <a:r>
                        <a:rPr lang="en-US" dirty="0" smtClean="0"/>
                        <a:t>Evidence in </a:t>
                      </a:r>
                    </a:p>
                    <a:p>
                      <a:r>
                        <a:rPr lang="en-US" i="1" dirty="0" smtClean="0"/>
                        <a:t>Special</a:t>
                      </a:r>
                      <a:r>
                        <a:rPr lang="en-US" i="1" baseline="0" dirty="0" smtClean="0"/>
                        <a:t> Features on </a:t>
                      </a:r>
                    </a:p>
                    <a:p>
                      <a:r>
                        <a:rPr lang="en-US" i="1" baseline="0" dirty="0" smtClean="0"/>
                        <a:t>U. S. Currency</a:t>
                      </a:r>
                      <a:endParaRPr lang="en-US" i="1" dirty="0"/>
                    </a:p>
                  </a:txBody>
                  <a:tcPr/>
                </a:tc>
                <a:tc>
                  <a:txBody>
                    <a:bodyPr/>
                    <a:lstStyle/>
                    <a:p>
                      <a:r>
                        <a:rPr lang="en-US" dirty="0" smtClean="0"/>
                        <a:t>Both</a:t>
                      </a:r>
                      <a:endParaRPr lang="en-US" dirty="0"/>
                    </a:p>
                  </a:txBody>
                  <a:tcPr/>
                </a:tc>
              </a:tr>
              <a:tr h="370840">
                <a:tc>
                  <a:txBody>
                    <a:bodyPr/>
                    <a:lstStyle/>
                    <a:p>
                      <a:r>
                        <a:rPr lang="en-US" dirty="0" smtClean="0"/>
                        <a:t>When</a:t>
                      </a:r>
                      <a:r>
                        <a:rPr lang="en-US" baseline="0" dirty="0" smtClean="0"/>
                        <a:t> you tilt the $100 bill, t</a:t>
                      </a:r>
                      <a:r>
                        <a:rPr lang="en-US" dirty="0" smtClean="0"/>
                        <a:t>he 3-D security ribbon images of bells and 100s will move and change.</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The 3-D security ribbon is woven into the note.</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The watermark on a $5 bill is a number.</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Watermarks can be seen on both sides of the bill.</a:t>
                      </a:r>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r>
                        <a:rPr lang="en-US" dirty="0" smtClean="0"/>
                        <a:t>The security</a:t>
                      </a:r>
                      <a:r>
                        <a:rPr lang="en-US" baseline="0" dirty="0" smtClean="0"/>
                        <a:t> thread, also called a special thread,  runs up and down, or vertically, on the bill.</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If you hold a bill under ultraviolet light </a:t>
                      </a:r>
                      <a:r>
                        <a:rPr lang="en-US" smtClean="0"/>
                        <a:t>the</a:t>
                      </a:r>
                      <a:r>
                        <a:rPr lang="en-US" baseline="0" smtClean="0"/>
                        <a:t> thread</a:t>
                      </a:r>
                      <a:r>
                        <a:rPr lang="en-US" smtClean="0"/>
                        <a:t> will glow.</a:t>
                      </a:r>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8668455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 additional tasks if available.</a:t>
            </a:r>
            <a:endParaRPr lang="en-US" dirty="0"/>
          </a:p>
        </p:txBody>
      </p:sp>
      <p:sp>
        <p:nvSpPr>
          <p:cNvPr id="3" name="Content Placeholder 2"/>
          <p:cNvSpPr>
            <a:spLocks noGrp="1"/>
          </p:cNvSpPr>
          <p:nvPr>
            <p:ph idx="1"/>
          </p:nvPr>
        </p:nvSpPr>
        <p:spPr>
          <a:xfrm>
            <a:off x="838200" y="1839913"/>
            <a:ext cx="10515600" cy="4351338"/>
          </a:xfrm>
        </p:spPr>
        <p:txBody>
          <a:bodyPr/>
          <a:lstStyle/>
          <a:p>
            <a:r>
              <a:rPr lang="en-US" dirty="0">
                <a:hlinkClick r:id="rId2"/>
              </a:rPr>
              <a:t>https://yumonomicsdotcom2.wordpress.com/2011/10/27/lemonade-economics-part-2</a:t>
            </a:r>
            <a:r>
              <a:rPr lang="en-US" dirty="0" smtClean="0">
                <a:hlinkClick r:id="rId2"/>
              </a:rPr>
              <a:t>/</a:t>
            </a:r>
            <a:r>
              <a:rPr lang="en-US" dirty="0" smtClean="0"/>
              <a:t> </a:t>
            </a:r>
          </a:p>
          <a:p>
            <a:r>
              <a:rPr lang="en-US" u="sng" dirty="0">
                <a:hlinkClick r:id="rId3"/>
              </a:rPr>
              <a:t>https://yumonomicsdotcom2.wordpress.com/2014/05/16/one-cent-two-cents-old-cent-new-cents/</a:t>
            </a:r>
            <a:r>
              <a:rPr lang="en-US" dirty="0"/>
              <a:t> </a:t>
            </a:r>
          </a:p>
          <a:p>
            <a:r>
              <a:rPr lang="en-US" u="sng" dirty="0">
                <a:hlinkClick r:id="rId4"/>
              </a:rPr>
              <a:t>https://www.usa.gov/money-factory-lesson-plan</a:t>
            </a:r>
            <a:endParaRPr lang="en-US" dirty="0"/>
          </a:p>
          <a:p>
            <a:endParaRPr lang="en-US" dirty="0"/>
          </a:p>
        </p:txBody>
      </p:sp>
    </p:spTree>
    <p:extLst>
      <p:ext uri="{BB962C8B-B14F-4D97-AF65-F5344CB8AC3E}">
        <p14:creationId xmlns:p14="http://schemas.microsoft.com/office/powerpoint/2010/main" val="4659097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the essential question.</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4" name="TextBox 3"/>
          <p:cNvSpPr txBox="1"/>
          <p:nvPr/>
        </p:nvSpPr>
        <p:spPr>
          <a:xfrm>
            <a:off x="838200" y="1690688"/>
            <a:ext cx="9507026" cy="523220"/>
          </a:xfrm>
          <a:prstGeom prst="rect">
            <a:avLst/>
          </a:prstGeom>
          <a:noFill/>
        </p:spPr>
        <p:txBody>
          <a:bodyPr wrap="none" rtlCol="0">
            <a:spAutoFit/>
          </a:bodyPr>
          <a:lstStyle/>
          <a:p>
            <a:r>
              <a:rPr lang="en-US" sz="2800" dirty="0" smtClean="0"/>
              <a:t>Why and how do people use money to buy goods and services?</a:t>
            </a:r>
            <a:endParaRPr lang="en-US" sz="2800" dirty="0"/>
          </a:p>
        </p:txBody>
      </p:sp>
    </p:spTree>
    <p:extLst>
      <p:ext uri="{BB962C8B-B14F-4D97-AF65-F5344CB8AC3E}">
        <p14:creationId xmlns:p14="http://schemas.microsoft.com/office/powerpoint/2010/main" val="8278827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0852"/>
            <a:ext cx="3617422" cy="1325563"/>
          </a:xfrm>
        </p:spPr>
        <p:txBody>
          <a:bodyPr/>
          <a:lstStyle/>
          <a:p>
            <a:r>
              <a:rPr lang="en-US" dirty="0" smtClean="0"/>
              <a:t>Fourth Grade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0036" y="4351481"/>
            <a:ext cx="2690290" cy="20804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6457" y="468440"/>
            <a:ext cx="3657600" cy="2444496"/>
          </a:xfrm>
          <a:prstGeom prst="rect">
            <a:avLst/>
          </a:prstGeom>
        </p:spPr>
      </p:pic>
      <p:pic>
        <p:nvPicPr>
          <p:cNvPr id="5122" name="Picture 2" descr="mage result for a land remembe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1486" y="1137717"/>
            <a:ext cx="2990850" cy="4752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4455622" y="446175"/>
            <a:ext cx="2955107" cy="3824256"/>
          </a:xfrm>
          <a:prstGeom prst="rect">
            <a:avLst/>
          </a:prstGeom>
        </p:spPr>
      </p:pic>
      <p:pic>
        <p:nvPicPr>
          <p:cNvPr id="7" name="Picture 6"/>
          <p:cNvPicPr>
            <a:picLocks noChangeAspect="1"/>
          </p:cNvPicPr>
          <p:nvPr/>
        </p:nvPicPr>
        <p:blipFill>
          <a:blip r:embed="rId6"/>
          <a:stretch>
            <a:fillRect/>
          </a:stretch>
        </p:blipFill>
        <p:spPr>
          <a:xfrm>
            <a:off x="8046457" y="3514205"/>
            <a:ext cx="3775934" cy="2917767"/>
          </a:xfrm>
          <a:prstGeom prst="rect">
            <a:avLst/>
          </a:prstGeom>
        </p:spPr>
      </p:pic>
      <p:sp>
        <p:nvSpPr>
          <p:cNvPr id="3" name="TextBox 2"/>
          <p:cNvSpPr txBox="1"/>
          <p:nvPr/>
        </p:nvSpPr>
        <p:spPr>
          <a:xfrm>
            <a:off x="114301" y="5890692"/>
            <a:ext cx="4809604" cy="923330"/>
          </a:xfrm>
          <a:prstGeom prst="rect">
            <a:avLst/>
          </a:prstGeom>
          <a:noFill/>
        </p:spPr>
        <p:txBody>
          <a:bodyPr wrap="square" rtlCol="0">
            <a:spAutoFit/>
          </a:bodyPr>
          <a:lstStyle/>
          <a:p>
            <a:r>
              <a:rPr lang="en-US" dirty="0" smtClean="0"/>
              <a:t>What is an entrepreneur? How do entrepreneurs impact their families and the economies of their communities? </a:t>
            </a:r>
            <a:endParaRPr lang="en-US" dirty="0"/>
          </a:p>
        </p:txBody>
      </p:sp>
    </p:spTree>
    <p:extLst>
      <p:ext uri="{BB962C8B-B14F-4D97-AF65-F5344CB8AC3E}">
        <p14:creationId xmlns:p14="http://schemas.microsoft.com/office/powerpoint/2010/main" val="5561432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 Express: Entrepreneurs </a:t>
            </a:r>
            <a:endParaRPr lang="en-US" dirty="0"/>
          </a:p>
        </p:txBody>
      </p:sp>
      <p:pic>
        <p:nvPicPr>
          <p:cNvPr id="4" name="Picture 3"/>
          <p:cNvPicPr/>
          <p:nvPr/>
        </p:nvPicPr>
        <p:blipFill>
          <a:blip r:embed="rId2"/>
          <a:stretch>
            <a:fillRect/>
          </a:stretch>
        </p:blipFill>
        <p:spPr>
          <a:xfrm>
            <a:off x="3172549" y="2400301"/>
            <a:ext cx="7462838" cy="3886200"/>
          </a:xfrm>
          <a:prstGeom prst="rect">
            <a:avLst/>
          </a:prstGeom>
        </p:spPr>
      </p:pic>
      <p:sp>
        <p:nvSpPr>
          <p:cNvPr id="3" name="TextBox 2"/>
          <p:cNvSpPr txBox="1"/>
          <p:nvPr/>
        </p:nvSpPr>
        <p:spPr>
          <a:xfrm>
            <a:off x="957263" y="1485900"/>
            <a:ext cx="4430572" cy="400110"/>
          </a:xfrm>
          <a:prstGeom prst="rect">
            <a:avLst/>
          </a:prstGeom>
          <a:noFill/>
        </p:spPr>
        <p:txBody>
          <a:bodyPr wrap="none" rtlCol="0">
            <a:spAutoFit/>
          </a:bodyPr>
          <a:lstStyle/>
          <a:p>
            <a:r>
              <a:rPr lang="en-US" sz="2000" dirty="0">
                <a:hlinkClick r:id="rId3"/>
              </a:rPr>
              <a:t>https://</a:t>
            </a:r>
            <a:r>
              <a:rPr lang="en-US" sz="2000" dirty="0" smtClean="0">
                <a:hlinkClick r:id="rId3"/>
              </a:rPr>
              <a:t>sunnymoney.weebly.com/4.html</a:t>
            </a:r>
            <a:r>
              <a:rPr lang="en-US" sz="2000" dirty="0" smtClean="0"/>
              <a:t> </a:t>
            </a:r>
            <a:endParaRPr lang="en-US" sz="2000" dirty="0"/>
          </a:p>
        </p:txBody>
      </p:sp>
    </p:spTree>
    <p:extLst>
      <p:ext uri="{BB962C8B-B14F-4D97-AF65-F5344CB8AC3E}">
        <p14:creationId xmlns:p14="http://schemas.microsoft.com/office/powerpoint/2010/main" val="19748101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Analysis</a:t>
            </a:r>
            <a:endParaRPr lang="en-US" dirty="0"/>
          </a:p>
        </p:txBody>
      </p:sp>
      <p:pic>
        <p:nvPicPr>
          <p:cNvPr id="3" name="Picture 2"/>
          <p:cNvPicPr>
            <a:picLocks noChangeAspect="1"/>
          </p:cNvPicPr>
          <p:nvPr/>
        </p:nvPicPr>
        <p:blipFill>
          <a:blip r:embed="rId2"/>
          <a:stretch>
            <a:fillRect/>
          </a:stretch>
        </p:blipFill>
        <p:spPr>
          <a:xfrm>
            <a:off x="5981103" y="1414463"/>
            <a:ext cx="5726086" cy="442817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432775451"/>
              </p:ext>
            </p:extLst>
          </p:nvPr>
        </p:nvGraphicFramePr>
        <p:xfrm>
          <a:off x="207573" y="1504588"/>
          <a:ext cx="5221677" cy="4636730"/>
        </p:xfrm>
        <a:graphic>
          <a:graphicData uri="http://schemas.openxmlformats.org/drawingml/2006/table">
            <a:tbl>
              <a:tblPr firstRow="1" bandRow="1">
                <a:tableStyleId>{5C22544A-7EE6-4342-B048-85BDC9FD1C3A}</a:tableStyleId>
              </a:tblPr>
              <a:tblGrid>
                <a:gridCol w="1740559"/>
                <a:gridCol w="1740559"/>
                <a:gridCol w="1740559"/>
              </a:tblGrid>
              <a:tr h="570950">
                <a:tc>
                  <a:txBody>
                    <a:bodyPr/>
                    <a:lstStyle/>
                    <a:p>
                      <a:r>
                        <a:rPr lang="en-US" dirty="0" smtClean="0"/>
                        <a:t>What do I see?</a:t>
                      </a:r>
                      <a:endParaRPr lang="en-US" dirty="0"/>
                    </a:p>
                  </a:txBody>
                  <a:tcPr/>
                </a:tc>
                <a:tc>
                  <a:txBody>
                    <a:bodyPr/>
                    <a:lstStyle/>
                    <a:p>
                      <a:r>
                        <a:rPr lang="en-US" dirty="0" smtClean="0"/>
                        <a:t>What do I think?</a:t>
                      </a:r>
                      <a:endParaRPr lang="en-US" dirty="0"/>
                    </a:p>
                  </a:txBody>
                  <a:tcPr/>
                </a:tc>
                <a:tc>
                  <a:txBody>
                    <a:bodyPr/>
                    <a:lstStyle/>
                    <a:p>
                      <a:r>
                        <a:rPr lang="en-US" dirty="0" smtClean="0"/>
                        <a:t>What do I wonder?</a:t>
                      </a:r>
                      <a:endParaRPr lang="en-US" dirty="0"/>
                    </a:p>
                  </a:txBody>
                  <a:tcPr/>
                </a:tc>
              </a:tr>
              <a:tr h="3996650">
                <a:tc>
                  <a:txBody>
                    <a:bodyPr/>
                    <a:lstStyle/>
                    <a:p>
                      <a:r>
                        <a:rPr lang="en-US" dirty="0" smtClean="0"/>
                        <a:t>What do you see in the photo?</a:t>
                      </a:r>
                    </a:p>
                  </a:txBody>
                  <a:tcPr/>
                </a:tc>
                <a:tc>
                  <a:txBody>
                    <a:bodyPr/>
                    <a:lstStyle/>
                    <a:p>
                      <a:r>
                        <a:rPr lang="en-US" dirty="0" smtClean="0"/>
                        <a:t>What are the objects used for in the photo?</a:t>
                      </a:r>
                    </a:p>
                    <a:p>
                      <a:endParaRPr lang="en-US" dirty="0" smtClean="0"/>
                    </a:p>
                    <a:p>
                      <a:r>
                        <a:rPr lang="en-US" dirty="0" smtClean="0"/>
                        <a:t>Who are the people</a:t>
                      </a:r>
                      <a:r>
                        <a:rPr lang="en-US" baseline="0" dirty="0" smtClean="0"/>
                        <a:t> in the photo?</a:t>
                      </a:r>
                      <a:endParaRPr lang="en-US" dirty="0" smtClean="0"/>
                    </a:p>
                    <a:p>
                      <a:endParaRPr lang="en-US" dirty="0" smtClean="0"/>
                    </a:p>
                    <a:p>
                      <a:r>
                        <a:rPr lang="en-US" dirty="0" smtClean="0"/>
                        <a:t>Write two words that describe the photo.</a:t>
                      </a:r>
                    </a:p>
                    <a:p>
                      <a:endParaRPr lang="en-US" dirty="0" smtClean="0"/>
                    </a:p>
                    <a:p>
                      <a:endParaRPr lang="en-US" dirty="0" smtClean="0"/>
                    </a:p>
                  </a:txBody>
                  <a:tcPr/>
                </a:tc>
                <a:tc>
                  <a:txBody>
                    <a:bodyPr/>
                    <a:lstStyle/>
                    <a:p>
                      <a:r>
                        <a:rPr lang="en-US" dirty="0" smtClean="0"/>
                        <a:t>Who do you think took this photo?</a:t>
                      </a:r>
                    </a:p>
                    <a:p>
                      <a:endParaRPr lang="en-US" dirty="0" smtClean="0"/>
                    </a:p>
                    <a:p>
                      <a:r>
                        <a:rPr lang="en-US" dirty="0" smtClean="0"/>
                        <a:t>What are questions you can ask about this photo?</a:t>
                      </a:r>
                      <a:endParaRPr lang="en-US" dirty="0"/>
                    </a:p>
                  </a:txBody>
                  <a:tcPr/>
                </a:tc>
              </a:tr>
            </a:tbl>
          </a:graphicData>
        </a:graphic>
      </p:graphicFrame>
    </p:spTree>
    <p:extLst>
      <p:ext uri="{BB962C8B-B14F-4D97-AF65-F5344CB8AC3E}">
        <p14:creationId xmlns:p14="http://schemas.microsoft.com/office/powerpoint/2010/main" val="1632765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 Express Lesson:  What Can I Buy?</a:t>
            </a:r>
            <a:endParaRPr lang="en-US" dirty="0"/>
          </a:p>
        </p:txBody>
      </p:sp>
      <p:sp>
        <p:nvSpPr>
          <p:cNvPr id="3" name="Content Placeholder 2"/>
          <p:cNvSpPr>
            <a:spLocks noGrp="1"/>
          </p:cNvSpPr>
          <p:nvPr>
            <p:ph idx="1"/>
          </p:nvPr>
        </p:nvSpPr>
        <p:spPr>
          <a:xfrm>
            <a:off x="966787" y="1481931"/>
            <a:ext cx="10515600" cy="417513"/>
          </a:xfrm>
        </p:spPr>
        <p:txBody>
          <a:bodyPr>
            <a:normAutofit fontScale="92500" lnSpcReduction="10000"/>
          </a:bodyPr>
          <a:lstStyle/>
          <a:p>
            <a:r>
              <a:rPr lang="en-US" dirty="0">
                <a:hlinkClick r:id="rId2"/>
              </a:rPr>
              <a:t>https://</a:t>
            </a:r>
            <a:r>
              <a:rPr lang="en-US" dirty="0" smtClean="0">
                <a:hlinkClick r:id="rId2"/>
              </a:rPr>
              <a:t>sunnymoney.weebly.com/k.html</a:t>
            </a:r>
            <a:r>
              <a:rPr lang="en-US" dirty="0" smtClean="0"/>
              <a:t> </a:t>
            </a:r>
            <a:endParaRPr lang="en-US" dirty="0"/>
          </a:p>
        </p:txBody>
      </p:sp>
      <p:pic>
        <p:nvPicPr>
          <p:cNvPr id="6" name="Picture 5"/>
          <p:cNvPicPr>
            <a:picLocks noChangeAspect="1"/>
          </p:cNvPicPr>
          <p:nvPr/>
        </p:nvPicPr>
        <p:blipFill>
          <a:blip r:embed="rId3"/>
          <a:stretch>
            <a:fillRect/>
          </a:stretch>
        </p:blipFill>
        <p:spPr>
          <a:xfrm>
            <a:off x="5080000" y="2054707"/>
            <a:ext cx="6273800" cy="4508500"/>
          </a:xfrm>
          <a:prstGeom prst="rect">
            <a:avLst/>
          </a:prstGeom>
        </p:spPr>
      </p:pic>
    </p:spTree>
    <p:extLst>
      <p:ext uri="{BB962C8B-B14F-4D97-AF65-F5344CB8AC3E}">
        <p14:creationId xmlns:p14="http://schemas.microsoft.com/office/powerpoint/2010/main" val="15101513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a:t>
            </a:r>
            <a:r>
              <a:rPr lang="en-US" dirty="0"/>
              <a:t>the </a:t>
            </a:r>
            <a:r>
              <a:rPr lang="en-US" dirty="0" smtClean="0"/>
              <a:t>literary </a:t>
            </a:r>
            <a:r>
              <a:rPr lang="en-US" dirty="0"/>
              <a:t>text.</a:t>
            </a:r>
          </a:p>
        </p:txBody>
      </p:sp>
      <p:pic>
        <p:nvPicPr>
          <p:cNvPr id="25602" name="Picture 2" descr="mage result for a land remembe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65125"/>
            <a:ext cx="3990976" cy="6342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6246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a:t>
            </a:r>
            <a:r>
              <a:rPr lang="en-US" dirty="0"/>
              <a:t>the </a:t>
            </a:r>
            <a:r>
              <a:rPr lang="en-US" dirty="0" smtClean="0"/>
              <a:t>literary </a:t>
            </a:r>
            <a:r>
              <a:rPr lang="en-US" dirty="0"/>
              <a:t>text.</a:t>
            </a:r>
          </a:p>
        </p:txBody>
      </p:sp>
      <p:sp>
        <p:nvSpPr>
          <p:cNvPr id="3" name="Content Placeholder 2"/>
          <p:cNvSpPr>
            <a:spLocks noGrp="1"/>
          </p:cNvSpPr>
          <p:nvPr>
            <p:ph idx="1"/>
          </p:nvPr>
        </p:nvSpPr>
        <p:spPr>
          <a:xfrm>
            <a:off x="507786" y="1919288"/>
            <a:ext cx="5916827" cy="4351338"/>
          </a:xfrm>
        </p:spPr>
        <p:txBody>
          <a:bodyPr/>
          <a:lstStyle/>
          <a:p>
            <a:r>
              <a:rPr lang="en-US" dirty="0" smtClean="0"/>
              <a:t>Questions:</a:t>
            </a:r>
          </a:p>
          <a:p>
            <a:r>
              <a:rPr lang="en-US" dirty="0" smtClean="0"/>
              <a:t>What type of business is Tobias starting?</a:t>
            </a:r>
          </a:p>
          <a:p>
            <a:r>
              <a:rPr lang="en-US" dirty="0" smtClean="0"/>
              <a:t>What is a branding iron?  Why did it have MCI built into it?</a:t>
            </a:r>
          </a:p>
          <a:p>
            <a:r>
              <a:rPr lang="en-US" dirty="0" smtClean="0"/>
              <a:t>Is Tobias an entrepreneur?  Why or why not?</a:t>
            </a:r>
          </a:p>
          <a:p>
            <a:endParaRPr lang="en-US" dirty="0"/>
          </a:p>
        </p:txBody>
      </p:sp>
      <p:pic>
        <p:nvPicPr>
          <p:cNvPr id="4" name="Picture 3"/>
          <p:cNvPicPr>
            <a:picLocks noChangeAspect="1"/>
          </p:cNvPicPr>
          <p:nvPr/>
        </p:nvPicPr>
        <p:blipFill rotWithShape="1">
          <a:blip r:embed="rId2"/>
          <a:srcRect l="15263" b="24175"/>
          <a:stretch/>
        </p:blipFill>
        <p:spPr>
          <a:xfrm rot="16200000">
            <a:off x="5794246" y="1042745"/>
            <a:ext cx="6759182" cy="4673692"/>
          </a:xfrm>
          <a:prstGeom prst="rect">
            <a:avLst/>
          </a:prstGeom>
        </p:spPr>
      </p:pic>
      <p:sp>
        <p:nvSpPr>
          <p:cNvPr id="5" name="TextBox 4"/>
          <p:cNvSpPr txBox="1"/>
          <p:nvPr/>
        </p:nvSpPr>
        <p:spPr>
          <a:xfrm>
            <a:off x="11672047" y="1828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16284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the informational texts associated with </a:t>
            </a:r>
            <a:r>
              <a:rPr lang="en-US" i="1" dirty="0" smtClean="0"/>
              <a:t>A Land Remembered</a:t>
            </a:r>
            <a:r>
              <a:rPr lang="en-US" dirty="0" smtClean="0"/>
              <a:t>.</a:t>
            </a:r>
            <a:endParaRPr lang="en-US" dirty="0"/>
          </a:p>
        </p:txBody>
      </p:sp>
      <p:sp>
        <p:nvSpPr>
          <p:cNvPr id="3" name="Content Placeholder 2"/>
          <p:cNvSpPr>
            <a:spLocks noGrp="1"/>
          </p:cNvSpPr>
          <p:nvPr>
            <p:ph idx="1"/>
          </p:nvPr>
        </p:nvSpPr>
        <p:spPr>
          <a:xfrm>
            <a:off x="838200" y="1825625"/>
            <a:ext cx="4686300" cy="4351338"/>
          </a:xfrm>
        </p:spPr>
        <p:txBody>
          <a:bodyPr/>
          <a:lstStyle/>
          <a:p>
            <a:r>
              <a:rPr lang="en-US" dirty="0" smtClean="0"/>
              <a:t>What was Florida’s role in the Civil War?</a:t>
            </a:r>
          </a:p>
          <a:p>
            <a:r>
              <a:rPr lang="en-US" dirty="0" smtClean="0"/>
              <a:t>What was Reconstruction?</a:t>
            </a:r>
          </a:p>
          <a:p>
            <a:r>
              <a:rPr lang="en-US" dirty="0" smtClean="0"/>
              <a:t>Who was Joshua </a:t>
            </a:r>
            <a:r>
              <a:rPr lang="en-US" dirty="0" err="1" smtClean="0"/>
              <a:t>Hoyet</a:t>
            </a:r>
            <a:r>
              <a:rPr lang="en-US" dirty="0" smtClean="0"/>
              <a:t> Fryer?</a:t>
            </a:r>
          </a:p>
          <a:p>
            <a:r>
              <a:rPr lang="en-US" dirty="0" smtClean="0"/>
              <a:t>What can we learn about the Civil War from him?</a:t>
            </a:r>
            <a:endParaRPr lang="en-US" dirty="0"/>
          </a:p>
        </p:txBody>
      </p:sp>
      <p:pic>
        <p:nvPicPr>
          <p:cNvPr id="27650" name="Picture 2" descr="mage result for exploring florida 500 ye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1971675"/>
            <a:ext cx="4910137" cy="3707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3876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1353800" cy="1006475"/>
          </a:xfrm>
        </p:spPr>
        <p:txBody>
          <a:bodyPr>
            <a:normAutofit fontScale="90000"/>
          </a:bodyPr>
          <a:lstStyle/>
          <a:p>
            <a:r>
              <a:rPr lang="en-US" dirty="0" smtClean="0"/>
              <a:t>Read the informational texts associated with </a:t>
            </a:r>
            <a:r>
              <a:rPr lang="en-US" i="1" dirty="0" smtClean="0"/>
              <a:t>A Land Remembered.</a:t>
            </a:r>
            <a:endParaRPr lang="en-US" i="1" dirty="0"/>
          </a:p>
        </p:txBody>
      </p:sp>
      <p:sp>
        <p:nvSpPr>
          <p:cNvPr id="3" name="Content Placeholder 2"/>
          <p:cNvSpPr>
            <a:spLocks noGrp="1"/>
          </p:cNvSpPr>
          <p:nvPr>
            <p:ph idx="1"/>
          </p:nvPr>
        </p:nvSpPr>
        <p:spPr>
          <a:xfrm>
            <a:off x="838200" y="1825625"/>
            <a:ext cx="4686300" cy="4351338"/>
          </a:xfrm>
        </p:spPr>
        <p:txBody>
          <a:bodyPr/>
          <a:lstStyle/>
          <a:p>
            <a:r>
              <a:rPr lang="en-US" dirty="0">
                <a:hlinkClick r:id="rId2"/>
              </a:rPr>
              <a:t>https://</a:t>
            </a:r>
            <a:r>
              <a:rPr lang="en-US" dirty="0" smtClean="0">
                <a:hlinkClick r:id="rId2"/>
              </a:rPr>
              <a:t>www.christopherstill.com/fl-house-of-reps</a:t>
            </a:r>
            <a:r>
              <a:rPr lang="en-US" dirty="0" smtClean="0"/>
              <a:t> </a:t>
            </a:r>
            <a:endParaRPr lang="en-US" dirty="0"/>
          </a:p>
        </p:txBody>
      </p:sp>
      <p:pic>
        <p:nvPicPr>
          <p:cNvPr id="4" name="Picture 3"/>
          <p:cNvPicPr>
            <a:picLocks noChangeAspect="1"/>
          </p:cNvPicPr>
          <p:nvPr/>
        </p:nvPicPr>
        <p:blipFill>
          <a:blip r:embed="rId3"/>
          <a:stretch>
            <a:fillRect/>
          </a:stretch>
        </p:blipFill>
        <p:spPr>
          <a:xfrm>
            <a:off x="0" y="1825625"/>
            <a:ext cx="12192000" cy="5114816"/>
          </a:xfrm>
          <a:prstGeom prst="rect">
            <a:avLst/>
          </a:prstGeom>
        </p:spPr>
      </p:pic>
      <p:sp>
        <p:nvSpPr>
          <p:cNvPr id="5" name="TextBox 4"/>
          <p:cNvSpPr txBox="1"/>
          <p:nvPr/>
        </p:nvSpPr>
        <p:spPr>
          <a:xfrm>
            <a:off x="485775" y="1371600"/>
            <a:ext cx="4940263" cy="369332"/>
          </a:xfrm>
          <a:prstGeom prst="rect">
            <a:avLst/>
          </a:prstGeom>
          <a:noFill/>
        </p:spPr>
        <p:txBody>
          <a:bodyPr wrap="none" rtlCol="0">
            <a:spAutoFit/>
          </a:bodyPr>
          <a:lstStyle/>
          <a:p>
            <a:r>
              <a:rPr lang="en-US" dirty="0">
                <a:hlinkClick r:id="rId2"/>
              </a:rPr>
              <a:t>https://</a:t>
            </a:r>
            <a:r>
              <a:rPr lang="en-US" dirty="0" smtClean="0">
                <a:hlinkClick r:id="rId2"/>
              </a:rPr>
              <a:t>www.christopherstill.com/fl-house-of-reps</a:t>
            </a:r>
            <a:r>
              <a:rPr lang="en-US" dirty="0" smtClean="0"/>
              <a:t> </a:t>
            </a:r>
            <a:endParaRPr lang="en-US" dirty="0"/>
          </a:p>
        </p:txBody>
      </p:sp>
    </p:spTree>
    <p:extLst>
      <p:ext uri="{BB962C8B-B14F-4D97-AF65-F5344CB8AC3E}">
        <p14:creationId xmlns:p14="http://schemas.microsoft.com/office/powerpoint/2010/main" val="4249270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541"/>
            <a:ext cx="10515600" cy="1325563"/>
          </a:xfrm>
        </p:spPr>
        <p:txBody>
          <a:bodyPr/>
          <a:lstStyle/>
          <a:p>
            <a:r>
              <a:rPr lang="en-US" dirty="0"/>
              <a:t>Read the informational </a:t>
            </a:r>
            <a:r>
              <a:rPr lang="en-US" dirty="0" smtClean="0"/>
              <a:t>texts </a:t>
            </a:r>
            <a:r>
              <a:rPr lang="en-US" dirty="0"/>
              <a:t>associated with </a:t>
            </a:r>
            <a:r>
              <a:rPr lang="en-US" i="1" dirty="0"/>
              <a:t>A Land Remembered</a:t>
            </a:r>
            <a:r>
              <a:rPr lang="en-US" dirty="0"/>
              <a:t>.</a:t>
            </a:r>
          </a:p>
        </p:txBody>
      </p:sp>
      <p:sp>
        <p:nvSpPr>
          <p:cNvPr id="3" name="Content Placeholder 2"/>
          <p:cNvSpPr>
            <a:spLocks noGrp="1"/>
          </p:cNvSpPr>
          <p:nvPr>
            <p:ph idx="1"/>
          </p:nvPr>
        </p:nvSpPr>
        <p:spPr>
          <a:xfrm>
            <a:off x="838200" y="1825625"/>
            <a:ext cx="5748338" cy="4351338"/>
          </a:xfrm>
        </p:spPr>
        <p:txBody>
          <a:bodyPr>
            <a:normAutofit lnSpcReduction="10000"/>
          </a:bodyPr>
          <a:lstStyle/>
          <a:p>
            <a:r>
              <a:rPr lang="en-US" dirty="0" smtClean="0"/>
              <a:t>Where did the </a:t>
            </a:r>
            <a:r>
              <a:rPr lang="en-US" dirty="0" err="1" smtClean="0"/>
              <a:t>McIvey’s</a:t>
            </a:r>
            <a:r>
              <a:rPr lang="en-US" dirty="0" smtClean="0"/>
              <a:t> come from in 1858?</a:t>
            </a:r>
          </a:p>
          <a:p>
            <a:r>
              <a:rPr lang="en-US" dirty="0" smtClean="0"/>
              <a:t>Compare this map to a current map of Florida.  Where did the </a:t>
            </a:r>
            <a:r>
              <a:rPr lang="en-US" dirty="0" err="1" smtClean="0"/>
              <a:t>McIvey’s</a:t>
            </a:r>
            <a:r>
              <a:rPr lang="en-US" dirty="0" smtClean="0"/>
              <a:t> live in 1858?  What other locations can you find on both maps?</a:t>
            </a:r>
          </a:p>
          <a:p>
            <a:r>
              <a:rPr lang="en-US" dirty="0" smtClean="0"/>
              <a:t>Consider the </a:t>
            </a:r>
            <a:r>
              <a:rPr lang="en-US" dirty="0" err="1" smtClean="0"/>
              <a:t>McIvey’s</a:t>
            </a:r>
            <a:r>
              <a:rPr lang="en-US" dirty="0" smtClean="0"/>
              <a:t> cattle business.  Why would the area around the Kissimmee River be a good place for their new homestead?</a:t>
            </a:r>
            <a:endParaRPr lang="en-US" dirty="0"/>
          </a:p>
        </p:txBody>
      </p:sp>
      <p:pic>
        <p:nvPicPr>
          <p:cNvPr id="4" name="Picture 3"/>
          <p:cNvPicPr>
            <a:picLocks noChangeAspect="1"/>
          </p:cNvPicPr>
          <p:nvPr/>
        </p:nvPicPr>
        <p:blipFill rotWithShape="1">
          <a:blip r:embed="rId2"/>
          <a:srcRect l="3401" t="14180" r="7324" b="11633"/>
          <a:stretch/>
        </p:blipFill>
        <p:spPr>
          <a:xfrm rot="16200000">
            <a:off x="5818635" y="1835976"/>
            <a:ext cx="6093522" cy="3986214"/>
          </a:xfrm>
          <a:prstGeom prst="rect">
            <a:avLst/>
          </a:prstGeom>
        </p:spPr>
      </p:pic>
    </p:spTree>
    <p:extLst>
      <p:ext uri="{BB962C8B-B14F-4D97-AF65-F5344CB8AC3E}">
        <p14:creationId xmlns:p14="http://schemas.microsoft.com/office/powerpoint/2010/main" val="13665089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the informational texts associated with </a:t>
            </a:r>
            <a:r>
              <a:rPr lang="en-US" i="1" dirty="0"/>
              <a:t>A Land Remembered.</a:t>
            </a:r>
            <a:endParaRPr lang="en-US" dirty="0"/>
          </a:p>
        </p:txBody>
      </p:sp>
      <p:sp>
        <p:nvSpPr>
          <p:cNvPr id="3" name="Content Placeholder 2"/>
          <p:cNvSpPr>
            <a:spLocks noGrp="1"/>
          </p:cNvSpPr>
          <p:nvPr>
            <p:ph idx="1"/>
          </p:nvPr>
        </p:nvSpPr>
        <p:spPr>
          <a:xfrm>
            <a:off x="838200" y="1825625"/>
            <a:ext cx="6119813" cy="4351338"/>
          </a:xfrm>
        </p:spPr>
        <p:txBody>
          <a:bodyPr/>
          <a:lstStyle/>
          <a:p>
            <a:r>
              <a:rPr lang="en-US" dirty="0" smtClean="0"/>
              <a:t>How did the cattle industry begin in Florida?</a:t>
            </a:r>
          </a:p>
          <a:p>
            <a:r>
              <a:rPr lang="en-US" dirty="0" smtClean="0"/>
              <a:t>What impact did railroads have on the cattle industry?</a:t>
            </a:r>
          </a:p>
          <a:p>
            <a:r>
              <a:rPr lang="en-US" dirty="0" smtClean="0"/>
              <a:t>What does it mean the Florida was an ‘open range?’</a:t>
            </a:r>
          </a:p>
          <a:p>
            <a:r>
              <a:rPr lang="en-US" dirty="0" smtClean="0"/>
              <a:t>Who was Frederic Remington?  What is is relationship with the Florida </a:t>
            </a:r>
            <a:r>
              <a:rPr lang="en-US" smtClean="0"/>
              <a:t>cattle industry?</a:t>
            </a:r>
            <a:endParaRPr lang="en-US" dirty="0"/>
          </a:p>
        </p:txBody>
      </p:sp>
      <p:pic>
        <p:nvPicPr>
          <p:cNvPr id="4" name="Picture 3"/>
          <p:cNvPicPr>
            <a:picLocks noChangeAspect="1"/>
          </p:cNvPicPr>
          <p:nvPr/>
        </p:nvPicPr>
        <p:blipFill>
          <a:blip r:embed="rId2"/>
          <a:stretch>
            <a:fillRect/>
          </a:stretch>
        </p:blipFill>
        <p:spPr>
          <a:xfrm>
            <a:off x="7256534" y="1214438"/>
            <a:ext cx="4360935" cy="5643562"/>
          </a:xfrm>
          <a:prstGeom prst="rect">
            <a:avLst/>
          </a:prstGeom>
        </p:spPr>
      </p:pic>
    </p:spTree>
    <p:extLst>
      <p:ext uri="{BB962C8B-B14F-4D97-AF65-F5344CB8AC3E}">
        <p14:creationId xmlns:p14="http://schemas.microsoft.com/office/powerpoint/2010/main" val="17261209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843743"/>
          </a:xfrm>
        </p:spPr>
        <p:txBody>
          <a:bodyPr/>
          <a:lstStyle/>
          <a:p>
            <a:r>
              <a:rPr lang="en-US" dirty="0" smtClean="0"/>
              <a:t>Compare two texts.</a:t>
            </a:r>
            <a:endParaRPr lang="en-US" dirty="0"/>
          </a:p>
        </p:txBody>
      </p:sp>
      <p:graphicFrame>
        <p:nvGraphicFramePr>
          <p:cNvPr id="5" name="Content Placeholder 3"/>
          <p:cNvGraphicFramePr>
            <a:graphicFrameLocks noGrp="1"/>
          </p:cNvGraphicFramePr>
          <p:nvPr>
            <p:ph idx="1"/>
            <p:extLst/>
          </p:nvPr>
        </p:nvGraphicFramePr>
        <p:xfrm>
          <a:off x="726989" y="1690688"/>
          <a:ext cx="10515600" cy="4490720"/>
        </p:xfrm>
        <a:graphic>
          <a:graphicData uri="http://schemas.openxmlformats.org/drawingml/2006/table">
            <a:tbl>
              <a:tblPr firstRow="1" bandRow="1">
                <a:tableStyleId>{5C22544A-7EE6-4342-B048-85BDC9FD1C3A}</a:tableStyleId>
              </a:tblPr>
              <a:tblGrid>
                <a:gridCol w="4314568"/>
                <a:gridCol w="2289141"/>
                <a:gridCol w="2324746"/>
                <a:gridCol w="1587145"/>
              </a:tblGrid>
              <a:tr h="370840">
                <a:tc>
                  <a:txBody>
                    <a:bodyPr/>
                    <a:lstStyle/>
                    <a:p>
                      <a:endParaRPr lang="en-US" dirty="0"/>
                    </a:p>
                  </a:txBody>
                  <a:tcPr/>
                </a:tc>
                <a:tc>
                  <a:txBody>
                    <a:bodyPr/>
                    <a:lstStyle/>
                    <a:p>
                      <a:r>
                        <a:rPr lang="en-US" dirty="0" smtClean="0"/>
                        <a:t>Evidence in </a:t>
                      </a:r>
                    </a:p>
                    <a:p>
                      <a:r>
                        <a:rPr lang="en-US" i="1" dirty="0" smtClean="0"/>
                        <a:t>Reflecting on Ocean Pond</a:t>
                      </a:r>
                    </a:p>
                    <a:p>
                      <a:endParaRPr lang="en-US" i="1" dirty="0"/>
                    </a:p>
                  </a:txBody>
                  <a:tcPr/>
                </a:tc>
                <a:tc>
                  <a:txBody>
                    <a:bodyPr/>
                    <a:lstStyle/>
                    <a:p>
                      <a:r>
                        <a:rPr lang="en-US" dirty="0" smtClean="0"/>
                        <a:t>Evidence in </a:t>
                      </a:r>
                    </a:p>
                    <a:p>
                      <a:r>
                        <a:rPr lang="en-US" i="1" dirty="0" smtClean="0"/>
                        <a:t>Cattle and Cowboys in Florida</a:t>
                      </a:r>
                    </a:p>
                  </a:txBody>
                  <a:tcPr/>
                </a:tc>
                <a:tc>
                  <a:txBody>
                    <a:bodyPr/>
                    <a:lstStyle/>
                    <a:p>
                      <a:r>
                        <a:rPr lang="en-US" dirty="0" smtClean="0"/>
                        <a:t>Evidence in Both</a:t>
                      </a:r>
                      <a:endParaRPr lang="en-US" dirty="0"/>
                    </a:p>
                  </a:txBody>
                  <a:tcPr/>
                </a:tc>
              </a:tr>
              <a:tr h="370840">
                <a:tc>
                  <a:txBody>
                    <a:bodyPr/>
                    <a:lstStyle/>
                    <a:p>
                      <a:r>
                        <a:rPr lang="en-US" dirty="0" smtClean="0"/>
                        <a:t>In the 1800s,</a:t>
                      </a:r>
                      <a:r>
                        <a:rPr lang="en-US" baseline="0" dirty="0" smtClean="0"/>
                        <a:t> the Seminole nation owned many cattle.</a:t>
                      </a:r>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i="0" dirty="0" smtClean="0"/>
                        <a:t>Cattle were allowed to roam freely.</a:t>
                      </a:r>
                      <a:endParaRPr lang="en-US" i="0"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The cattle brought</a:t>
                      </a:r>
                      <a:r>
                        <a:rPr lang="en-US" baseline="0" dirty="0" smtClean="0"/>
                        <a:t> by Spaniards created the cattle industry in Florida.</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t>Early cowboys branded their cattle.</a:t>
                      </a:r>
                      <a:endParaRPr lang="en-US" i="0" dirty="0"/>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r>
                        <a:rPr lang="en-US" i="0" dirty="0" smtClean="0"/>
                        <a:t>The</a:t>
                      </a:r>
                      <a:r>
                        <a:rPr lang="en-US" i="0" baseline="0" dirty="0" smtClean="0"/>
                        <a:t> sound of their whips earned cowboys the nickname “cracker.”</a:t>
                      </a:r>
                      <a:endParaRPr lang="en-US" i="0"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Land grants </a:t>
                      </a:r>
                      <a:r>
                        <a:rPr lang="en-US" smtClean="0"/>
                        <a:t>attracted people</a:t>
                      </a:r>
                      <a:r>
                        <a:rPr lang="en-US" baseline="0" smtClean="0"/>
                        <a:t> to come to Florida.</a:t>
                      </a:r>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5584714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72" y="-21952"/>
            <a:ext cx="11984427" cy="1325563"/>
          </a:xfrm>
        </p:spPr>
        <p:txBody>
          <a:bodyPr>
            <a:normAutofit/>
          </a:bodyPr>
          <a:lstStyle/>
          <a:p>
            <a:r>
              <a:rPr lang="en-US" sz="4200" dirty="0" smtClean="0"/>
              <a:t>Analyze Primary Sources:  Interviews with Patrick Smith</a:t>
            </a:r>
            <a:endParaRPr lang="en-US" sz="4200" dirty="0"/>
          </a:p>
        </p:txBody>
      </p:sp>
      <p:sp>
        <p:nvSpPr>
          <p:cNvPr id="4" name="Rectangle 3"/>
          <p:cNvSpPr/>
          <p:nvPr/>
        </p:nvSpPr>
        <p:spPr>
          <a:xfrm>
            <a:off x="7225999" y="2389461"/>
            <a:ext cx="4569426" cy="1754326"/>
          </a:xfrm>
          <a:prstGeom prst="rect">
            <a:avLst/>
          </a:prstGeom>
        </p:spPr>
        <p:txBody>
          <a:bodyPr wrap="square">
            <a:spAutoFit/>
          </a:bodyPr>
          <a:lstStyle/>
          <a:p>
            <a:r>
              <a:rPr lang="en-US" dirty="0">
                <a:hlinkClick r:id="rId2"/>
              </a:rPr>
              <a:t>https://</a:t>
            </a:r>
            <a:r>
              <a:rPr lang="en-US" dirty="0" smtClean="0">
                <a:hlinkClick r:id="rId2"/>
              </a:rPr>
              <a:t>www.youtube.com/watch?v=aIrgDqZ9aIE</a:t>
            </a:r>
            <a:endParaRPr lang="en-US" dirty="0" smtClean="0"/>
          </a:p>
          <a:p>
            <a:endParaRPr lang="en-US" dirty="0"/>
          </a:p>
          <a:p>
            <a:r>
              <a:rPr lang="en-US" dirty="0"/>
              <a:t> </a:t>
            </a:r>
            <a:r>
              <a:rPr lang="en-US" dirty="0">
                <a:hlinkClick r:id="rId3"/>
              </a:rPr>
              <a:t>https://alandremembered.com/all-about-patrick-smith</a:t>
            </a:r>
            <a:r>
              <a:rPr lang="en-US" dirty="0" smtClean="0">
                <a:hlinkClick r:id="rId3"/>
              </a:rPr>
              <a:t>/</a:t>
            </a:r>
            <a:r>
              <a:rPr lang="en-US" dirty="0" smtClean="0"/>
              <a:t> </a:t>
            </a:r>
          </a:p>
          <a:p>
            <a:endParaRPr lang="en-US" dirty="0"/>
          </a:p>
        </p:txBody>
      </p:sp>
      <p:pic>
        <p:nvPicPr>
          <p:cNvPr id="7" name="Picture 6"/>
          <p:cNvPicPr>
            <a:picLocks noChangeAspect="1"/>
          </p:cNvPicPr>
          <p:nvPr/>
        </p:nvPicPr>
        <p:blipFill>
          <a:blip r:embed="rId4"/>
          <a:stretch>
            <a:fillRect/>
          </a:stretch>
        </p:blipFill>
        <p:spPr>
          <a:xfrm>
            <a:off x="390525" y="1085850"/>
            <a:ext cx="6438900" cy="4800600"/>
          </a:xfrm>
          <a:prstGeom prst="rect">
            <a:avLst/>
          </a:prstGeom>
        </p:spPr>
      </p:pic>
    </p:spTree>
    <p:extLst>
      <p:ext uri="{BB962C8B-B14F-4D97-AF65-F5344CB8AC3E}">
        <p14:creationId xmlns:p14="http://schemas.microsoft.com/office/powerpoint/2010/main" val="12500257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Writing about the primary sources.</a:t>
            </a:r>
            <a:endParaRPr lang="en-US" dirty="0"/>
          </a:p>
        </p:txBody>
      </p:sp>
      <p:sp>
        <p:nvSpPr>
          <p:cNvPr id="3" name="Content Placeholder 2"/>
          <p:cNvSpPr>
            <a:spLocks noGrp="1"/>
          </p:cNvSpPr>
          <p:nvPr>
            <p:ph idx="1"/>
          </p:nvPr>
        </p:nvSpPr>
        <p:spPr/>
        <p:txBody>
          <a:bodyPr/>
          <a:lstStyle/>
          <a:p>
            <a:r>
              <a:rPr lang="en-US" dirty="0" smtClean="0"/>
              <a:t>How did Patrick Smith feel about authenticity in the writing of </a:t>
            </a:r>
            <a:r>
              <a:rPr lang="en-US" i="1" dirty="0" smtClean="0"/>
              <a:t>A Land Remembered</a:t>
            </a:r>
            <a:r>
              <a:rPr lang="en-US" dirty="0" smtClean="0"/>
              <a:t>?</a:t>
            </a:r>
          </a:p>
          <a:p>
            <a:r>
              <a:rPr lang="en-US" dirty="0" smtClean="0"/>
              <a:t>Is Patrick Smith and entrepreneur?  Why?</a:t>
            </a:r>
            <a:endParaRPr lang="en-US" dirty="0"/>
          </a:p>
        </p:txBody>
      </p:sp>
    </p:spTree>
    <p:extLst>
      <p:ext uri="{BB962C8B-B14F-4D97-AF65-F5344CB8AC3E}">
        <p14:creationId xmlns:p14="http://schemas.microsoft.com/office/powerpoint/2010/main" val="3879914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Provide additional tasks if available.</a:t>
            </a:r>
          </a:p>
        </p:txBody>
      </p:sp>
      <p:sp>
        <p:nvSpPr>
          <p:cNvPr id="3" name="Content Placeholder 2"/>
          <p:cNvSpPr>
            <a:spLocks noGrp="1"/>
          </p:cNvSpPr>
          <p:nvPr>
            <p:ph idx="1"/>
          </p:nvPr>
        </p:nvSpPr>
        <p:spPr/>
        <p:txBody>
          <a:bodyPr/>
          <a:lstStyle/>
          <a:p>
            <a:endParaRPr lang="en-US" u="sng" dirty="0" smtClean="0">
              <a:hlinkClick r:id="rId2"/>
            </a:endParaRPr>
          </a:p>
          <a:p>
            <a:r>
              <a:rPr lang="en-US" u="sng" dirty="0" smtClean="0">
                <a:hlinkClick r:id="rId2"/>
              </a:rPr>
              <a:t>https</a:t>
            </a:r>
            <a:r>
              <a:rPr lang="en-US" u="sng" dirty="0">
                <a:hlinkClick r:id="rId2"/>
              </a:rPr>
              <a:t>://www.floridamemory.com/onlineclassroom/railroads/</a:t>
            </a:r>
            <a:r>
              <a:rPr lang="en-US" dirty="0"/>
              <a:t> </a:t>
            </a:r>
          </a:p>
          <a:p>
            <a:r>
              <a:rPr lang="en-US" u="sng" dirty="0">
                <a:hlinkClick r:id="rId3"/>
              </a:rPr>
              <a:t>https://www.floridamemory.com/photographiccollection/photo_exhibits/ranching</a:t>
            </a:r>
            <a:r>
              <a:rPr lang="en-US" u="sng" dirty="0" smtClean="0">
                <a:hlinkClick r:id="rId3"/>
              </a:rPr>
              <a:t>/</a:t>
            </a:r>
            <a:endParaRPr lang="en-US" dirty="0"/>
          </a:p>
          <a:p>
            <a:r>
              <a:rPr lang="en-US" u="sng" dirty="0">
                <a:hlinkClick r:id="rId4"/>
              </a:rPr>
              <a:t>https://www.flaglermuseum.us/</a:t>
            </a:r>
            <a:r>
              <a:rPr lang="en-US" dirty="0"/>
              <a:t> </a:t>
            </a:r>
            <a:endParaRPr lang="en-US" dirty="0" smtClean="0"/>
          </a:p>
          <a:p>
            <a:r>
              <a:rPr lang="en-US" dirty="0">
                <a:hlinkClick r:id="rId5"/>
              </a:rPr>
              <a:t>https://www.floridainvents.org</a:t>
            </a:r>
            <a:r>
              <a:rPr lang="en-US" dirty="0" smtClean="0">
                <a:hlinkClick r:id="rId5"/>
              </a:rPr>
              <a:t>/</a:t>
            </a:r>
            <a:r>
              <a:rPr lang="en-US" dirty="0" smtClean="0"/>
              <a:t> </a:t>
            </a:r>
          </a:p>
          <a:p>
            <a:r>
              <a:rPr lang="en-US" dirty="0">
                <a:hlinkClick r:id="rId6"/>
              </a:rPr>
              <a:t>http://www.invent.org/?</a:t>
            </a:r>
            <a:r>
              <a:rPr lang="en-US" dirty="0" smtClean="0">
                <a:hlinkClick r:id="rId6"/>
              </a:rPr>
              <a:t>gclid=CjwKCAjwpKveBRAwEiwAo4Pqm-t95YbQ9Re6TJzRttJDkTCHa_u8GE5t7Mkg18JvUyIYEpqhRT9v7hoCXmwQAvD_BwE</a:t>
            </a:r>
            <a:r>
              <a:rPr lang="en-US" dirty="0" smtClean="0"/>
              <a:t> </a:t>
            </a:r>
            <a:endParaRPr lang="en-US" dirty="0"/>
          </a:p>
          <a:p>
            <a:endParaRPr lang="en-US" dirty="0"/>
          </a:p>
        </p:txBody>
      </p:sp>
    </p:spTree>
    <p:extLst>
      <p:ext uri="{BB962C8B-B14F-4D97-AF65-F5344CB8AC3E}">
        <p14:creationId xmlns:p14="http://schemas.microsoft.com/office/powerpoint/2010/main" val="5192175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076" y="-21951"/>
            <a:ext cx="10515600" cy="1325563"/>
          </a:xfrm>
        </p:spPr>
        <p:txBody>
          <a:bodyPr/>
          <a:lstStyle/>
          <a:p>
            <a:r>
              <a:rPr lang="en-US" dirty="0" smtClean="0"/>
              <a:t> Image analysis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744291598"/>
              </p:ext>
            </p:extLst>
          </p:nvPr>
        </p:nvGraphicFramePr>
        <p:xfrm>
          <a:off x="207573" y="1504588"/>
          <a:ext cx="5221677" cy="5120640"/>
        </p:xfrm>
        <a:graphic>
          <a:graphicData uri="http://schemas.openxmlformats.org/drawingml/2006/table">
            <a:tbl>
              <a:tblPr firstRow="1" bandRow="1">
                <a:tableStyleId>{5C22544A-7EE6-4342-B048-85BDC9FD1C3A}</a:tableStyleId>
              </a:tblPr>
              <a:tblGrid>
                <a:gridCol w="1740559"/>
                <a:gridCol w="1740559"/>
                <a:gridCol w="1740559"/>
              </a:tblGrid>
              <a:tr h="321824">
                <a:tc>
                  <a:txBody>
                    <a:bodyPr/>
                    <a:lstStyle/>
                    <a:p>
                      <a:r>
                        <a:rPr lang="en-US" dirty="0" smtClean="0"/>
                        <a:t>What do I see?</a:t>
                      </a:r>
                      <a:endParaRPr lang="en-US" dirty="0"/>
                    </a:p>
                  </a:txBody>
                  <a:tcPr/>
                </a:tc>
                <a:tc>
                  <a:txBody>
                    <a:bodyPr/>
                    <a:lstStyle/>
                    <a:p>
                      <a:r>
                        <a:rPr lang="en-US" dirty="0" smtClean="0"/>
                        <a:t>What do I think?</a:t>
                      </a:r>
                      <a:endParaRPr lang="en-US" dirty="0"/>
                    </a:p>
                  </a:txBody>
                  <a:tcPr/>
                </a:tc>
                <a:tc>
                  <a:txBody>
                    <a:bodyPr/>
                    <a:lstStyle/>
                    <a:p>
                      <a:r>
                        <a:rPr lang="en-US" dirty="0" smtClean="0"/>
                        <a:t>What do I wonder?</a:t>
                      </a:r>
                      <a:endParaRPr lang="en-US" dirty="0"/>
                    </a:p>
                  </a:txBody>
                  <a:tcPr/>
                </a:tc>
              </a:tr>
              <a:tr h="2936088">
                <a:tc>
                  <a:txBody>
                    <a:bodyPr/>
                    <a:lstStyle/>
                    <a:p>
                      <a:r>
                        <a:rPr lang="en-US" dirty="0" smtClean="0"/>
                        <a:t>What do you see in the photo?</a:t>
                      </a:r>
                    </a:p>
                    <a:p>
                      <a:endParaRPr lang="en-US" dirty="0" smtClean="0"/>
                    </a:p>
                    <a:p>
                      <a:endParaRPr lang="en-US" dirty="0"/>
                    </a:p>
                  </a:txBody>
                  <a:tcPr/>
                </a:tc>
                <a:tc>
                  <a:txBody>
                    <a:bodyPr/>
                    <a:lstStyle/>
                    <a:p>
                      <a:r>
                        <a:rPr lang="en-US" dirty="0" smtClean="0"/>
                        <a:t>What are the objects used for in the photo?</a:t>
                      </a:r>
                    </a:p>
                    <a:p>
                      <a:endParaRPr lang="en-US" dirty="0" smtClean="0"/>
                    </a:p>
                    <a:p>
                      <a:r>
                        <a:rPr lang="en-US" dirty="0" smtClean="0"/>
                        <a:t>Write two words that describe the photo.</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r>
                        <a:rPr lang="en-US" dirty="0" smtClean="0"/>
                        <a:t>Where do you think this photo was taken?</a:t>
                      </a:r>
                    </a:p>
                    <a:p>
                      <a:endParaRPr lang="en-US" dirty="0" smtClean="0"/>
                    </a:p>
                    <a:p>
                      <a:r>
                        <a:rPr lang="en-US" dirty="0" smtClean="0"/>
                        <a:t>What are questions you can ask about this photo?</a:t>
                      </a:r>
                      <a:endParaRPr lang="en-US" dirty="0"/>
                    </a:p>
                  </a:txBody>
                  <a:tcPr/>
                </a:tc>
              </a:tr>
            </a:tbl>
          </a:graphicData>
        </a:graphic>
      </p:graphicFrame>
      <p:pic>
        <p:nvPicPr>
          <p:cNvPr id="8194" name="Picture 2" desc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9625" y="1303612"/>
            <a:ext cx="6364451" cy="477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2655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the essential question.</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4" name="TextBox 3"/>
          <p:cNvSpPr txBox="1"/>
          <p:nvPr/>
        </p:nvSpPr>
        <p:spPr>
          <a:xfrm>
            <a:off x="838200" y="1825625"/>
            <a:ext cx="10329863" cy="1231106"/>
          </a:xfrm>
          <a:prstGeom prst="rect">
            <a:avLst/>
          </a:prstGeom>
          <a:noFill/>
        </p:spPr>
        <p:txBody>
          <a:bodyPr wrap="square" rtlCol="0">
            <a:spAutoFit/>
          </a:bodyPr>
          <a:lstStyle/>
          <a:p>
            <a:r>
              <a:rPr lang="en-US" sz="2800" dirty="0"/>
              <a:t>How do entrepreneurs </a:t>
            </a:r>
            <a:r>
              <a:rPr lang="en-US" sz="2800" dirty="0" smtClean="0"/>
              <a:t>impact </a:t>
            </a:r>
            <a:r>
              <a:rPr lang="en-US" sz="2800" dirty="0"/>
              <a:t>families </a:t>
            </a:r>
            <a:r>
              <a:rPr lang="en-US" sz="2800" dirty="0" smtClean="0"/>
              <a:t>and </a:t>
            </a:r>
            <a:r>
              <a:rPr lang="en-US" sz="2800" dirty="0"/>
              <a:t>the economies of their communities? </a:t>
            </a:r>
          </a:p>
          <a:p>
            <a:endParaRPr lang="en-US" dirty="0"/>
          </a:p>
        </p:txBody>
      </p:sp>
    </p:spTree>
    <p:extLst>
      <p:ext uri="{BB962C8B-B14F-4D97-AF65-F5344CB8AC3E}">
        <p14:creationId xmlns:p14="http://schemas.microsoft.com/office/powerpoint/2010/main" val="2410131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018905" cy="1325563"/>
          </a:xfrm>
        </p:spPr>
        <p:txBody>
          <a:bodyPr/>
          <a:lstStyle/>
          <a:p>
            <a:r>
              <a:rPr lang="en-US" dirty="0" smtClean="0"/>
              <a:t>Fifth Grade</a:t>
            </a:r>
            <a:endParaRPr lang="en-US" dirty="0"/>
          </a:p>
        </p:txBody>
      </p:sp>
      <p:pic>
        <p:nvPicPr>
          <p:cNvPr id="6146" name="Picture 2" descr="mage result for ben and 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042" y="1443844"/>
            <a:ext cx="3065220" cy="448546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age result for museum artifacts ben frankl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8247" y="4480561"/>
            <a:ext cx="2865119" cy="214883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6443" y="4107871"/>
            <a:ext cx="286702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stretch>
            <a:fillRect/>
          </a:stretch>
        </p:blipFill>
        <p:spPr>
          <a:xfrm>
            <a:off x="4299065" y="297062"/>
            <a:ext cx="3205940" cy="3231951"/>
          </a:xfrm>
          <a:prstGeom prst="rect">
            <a:avLst/>
          </a:prstGeom>
        </p:spPr>
      </p:pic>
      <p:pic>
        <p:nvPicPr>
          <p:cNvPr id="8" name="Picture 7"/>
          <p:cNvPicPr>
            <a:picLocks noChangeAspect="1"/>
          </p:cNvPicPr>
          <p:nvPr/>
        </p:nvPicPr>
        <p:blipFill>
          <a:blip r:embed="rId6"/>
          <a:stretch>
            <a:fillRect/>
          </a:stretch>
        </p:blipFill>
        <p:spPr>
          <a:xfrm>
            <a:off x="9828274" y="1316240"/>
            <a:ext cx="2157169" cy="2791631"/>
          </a:xfrm>
          <a:prstGeom prst="rect">
            <a:avLst/>
          </a:prstGeom>
        </p:spPr>
      </p:pic>
      <p:pic>
        <p:nvPicPr>
          <p:cNvPr id="9" name="Picture 12" descr="mage result for benjamin franklin and the birth of a paper money economy"/>
          <p:cNvPicPr>
            <a:picLocks noChangeAspect="1" noChangeArrowheads="1"/>
          </p:cNvPicPr>
          <p:nvPr/>
        </p:nvPicPr>
        <p:blipFill rotWithShape="1">
          <a:blip r:embed="rId7">
            <a:extLst>
              <a:ext uri="{28A0092B-C50C-407E-A947-70E740481C1C}">
                <a14:useLocalDpi xmlns:a14="http://schemas.microsoft.com/office/drawing/2010/main" val="0"/>
              </a:ext>
            </a:extLst>
          </a:blip>
          <a:srcRect l="29185" r="29345" b="9520"/>
          <a:stretch/>
        </p:blipFill>
        <p:spPr bwMode="auto">
          <a:xfrm>
            <a:off x="7505005" y="520005"/>
            <a:ext cx="2189012" cy="27860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7175" y="6129338"/>
            <a:ext cx="7247830" cy="646331"/>
          </a:xfrm>
          <a:prstGeom prst="rect">
            <a:avLst/>
          </a:prstGeom>
          <a:noFill/>
        </p:spPr>
        <p:txBody>
          <a:bodyPr wrap="square" rtlCol="0">
            <a:spAutoFit/>
          </a:bodyPr>
          <a:lstStyle/>
          <a:p>
            <a:r>
              <a:rPr lang="en-US" dirty="0" smtClean="0"/>
              <a:t>Essential question:  What is the impact of Benjamin Franklins inventions both yesterday and today?</a:t>
            </a:r>
            <a:endParaRPr lang="en-US" dirty="0"/>
          </a:p>
        </p:txBody>
      </p:sp>
    </p:spTree>
    <p:extLst>
      <p:ext uri="{BB962C8B-B14F-4D97-AF65-F5344CB8AC3E}">
        <p14:creationId xmlns:p14="http://schemas.microsoft.com/office/powerpoint/2010/main" val="940573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 Express: Technology in the New Nation</a:t>
            </a:r>
            <a:endParaRPr lang="en-US" dirty="0"/>
          </a:p>
        </p:txBody>
      </p:sp>
      <p:sp>
        <p:nvSpPr>
          <p:cNvPr id="3" name="Content Placeholder 2"/>
          <p:cNvSpPr>
            <a:spLocks noGrp="1"/>
          </p:cNvSpPr>
          <p:nvPr>
            <p:ph idx="1"/>
          </p:nvPr>
        </p:nvSpPr>
        <p:spPr>
          <a:xfrm>
            <a:off x="838200" y="1439069"/>
            <a:ext cx="10515600" cy="503238"/>
          </a:xfrm>
        </p:spPr>
        <p:txBody>
          <a:bodyPr/>
          <a:lstStyle/>
          <a:p>
            <a:r>
              <a:rPr lang="en-US" dirty="0">
                <a:hlinkClick r:id="rId2"/>
              </a:rPr>
              <a:t>https://</a:t>
            </a:r>
            <a:r>
              <a:rPr lang="en-US" dirty="0" smtClean="0">
                <a:hlinkClick r:id="rId2"/>
              </a:rPr>
              <a:t>sunnymoney.weebly.com/5.html</a:t>
            </a:r>
            <a:r>
              <a:rPr lang="en-US" dirty="0" smtClean="0"/>
              <a:t> </a:t>
            </a:r>
            <a:endParaRPr lang="en-US" dirty="0"/>
          </a:p>
        </p:txBody>
      </p:sp>
      <p:pic>
        <p:nvPicPr>
          <p:cNvPr id="4" name="Picture 3"/>
          <p:cNvPicPr/>
          <p:nvPr/>
        </p:nvPicPr>
        <p:blipFill>
          <a:blip r:embed="rId3"/>
          <a:stretch>
            <a:fillRect/>
          </a:stretch>
        </p:blipFill>
        <p:spPr>
          <a:xfrm>
            <a:off x="4367211" y="2353627"/>
            <a:ext cx="6705601" cy="3861435"/>
          </a:xfrm>
          <a:prstGeom prst="rect">
            <a:avLst/>
          </a:prstGeom>
        </p:spPr>
      </p:pic>
    </p:spTree>
    <p:extLst>
      <p:ext uri="{BB962C8B-B14F-4D97-AF65-F5344CB8AC3E}">
        <p14:creationId xmlns:p14="http://schemas.microsoft.com/office/powerpoint/2010/main" val="7450159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Analyze a Primary Source</a:t>
            </a:r>
          </a:p>
        </p:txBody>
      </p:sp>
      <p:pic>
        <p:nvPicPr>
          <p:cNvPr id="6" name="Picture 6" descr="mage result for museum artifacts ben frankl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14202"/>
            <a:ext cx="5733129" cy="42998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54678" y="6158984"/>
            <a:ext cx="4849917" cy="369332"/>
          </a:xfrm>
          <a:prstGeom prst="rect">
            <a:avLst/>
          </a:prstGeom>
        </p:spPr>
        <p:txBody>
          <a:bodyPr wrap="none">
            <a:spAutoFit/>
          </a:bodyPr>
          <a:lstStyle/>
          <a:p>
            <a:r>
              <a:rPr lang="en-US" dirty="0">
                <a:hlinkClick r:id="rId3"/>
              </a:rPr>
              <a:t>https://</a:t>
            </a:r>
            <a:r>
              <a:rPr lang="en-US" dirty="0" smtClean="0">
                <a:hlinkClick r:id="rId3"/>
              </a:rPr>
              <a:t>www.fi.edu/benjamin-franklin/inventions</a:t>
            </a:r>
            <a:r>
              <a:rPr lang="en-US" dirty="0" smtClean="0"/>
              <a:t> </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34642666"/>
              </p:ext>
            </p:extLst>
          </p:nvPr>
        </p:nvGraphicFramePr>
        <p:xfrm>
          <a:off x="207573" y="1504588"/>
          <a:ext cx="5221677" cy="4023360"/>
        </p:xfrm>
        <a:graphic>
          <a:graphicData uri="http://schemas.openxmlformats.org/drawingml/2006/table">
            <a:tbl>
              <a:tblPr firstRow="1" bandRow="1">
                <a:tableStyleId>{5C22544A-7EE6-4342-B048-85BDC9FD1C3A}</a:tableStyleId>
              </a:tblPr>
              <a:tblGrid>
                <a:gridCol w="1740559"/>
                <a:gridCol w="1740559"/>
                <a:gridCol w="1740559"/>
              </a:tblGrid>
              <a:tr h="321824">
                <a:tc>
                  <a:txBody>
                    <a:bodyPr/>
                    <a:lstStyle/>
                    <a:p>
                      <a:r>
                        <a:rPr lang="en-US" dirty="0" smtClean="0"/>
                        <a:t>What do I see?</a:t>
                      </a:r>
                      <a:endParaRPr lang="en-US" dirty="0"/>
                    </a:p>
                  </a:txBody>
                  <a:tcPr/>
                </a:tc>
                <a:tc>
                  <a:txBody>
                    <a:bodyPr/>
                    <a:lstStyle/>
                    <a:p>
                      <a:r>
                        <a:rPr lang="en-US" dirty="0" smtClean="0"/>
                        <a:t>What do I think?</a:t>
                      </a:r>
                      <a:endParaRPr lang="en-US" dirty="0"/>
                    </a:p>
                  </a:txBody>
                  <a:tcPr/>
                </a:tc>
                <a:tc>
                  <a:txBody>
                    <a:bodyPr/>
                    <a:lstStyle/>
                    <a:p>
                      <a:r>
                        <a:rPr lang="en-US" dirty="0" smtClean="0"/>
                        <a:t>What do I wonder?</a:t>
                      </a:r>
                      <a:endParaRPr lang="en-US" dirty="0"/>
                    </a:p>
                  </a:txBody>
                  <a:tcPr/>
                </a:tc>
              </a:tr>
              <a:tr h="2936088">
                <a:tc>
                  <a:txBody>
                    <a:bodyPr/>
                    <a:lstStyle/>
                    <a:p>
                      <a:r>
                        <a:rPr lang="en-US" dirty="0" smtClean="0"/>
                        <a:t>What do you see in the photo?</a:t>
                      </a:r>
                    </a:p>
                    <a:p>
                      <a:endParaRPr lang="en-US" dirty="0" smtClean="0"/>
                    </a:p>
                    <a:p>
                      <a:endParaRPr lang="en-US" dirty="0"/>
                    </a:p>
                  </a:txBody>
                  <a:tcPr/>
                </a:tc>
                <a:tc>
                  <a:txBody>
                    <a:bodyPr/>
                    <a:lstStyle/>
                    <a:p>
                      <a:r>
                        <a:rPr lang="en-US" dirty="0" smtClean="0"/>
                        <a:t>What is the object used for in the photo?</a:t>
                      </a:r>
                    </a:p>
                    <a:p>
                      <a:endParaRPr lang="en-US" dirty="0" smtClean="0"/>
                    </a:p>
                    <a:p>
                      <a:r>
                        <a:rPr lang="en-US" dirty="0" smtClean="0"/>
                        <a:t>Write a</a:t>
                      </a:r>
                      <a:r>
                        <a:rPr lang="en-US" baseline="0" dirty="0" smtClean="0"/>
                        <a:t> sentence</a:t>
                      </a:r>
                      <a:r>
                        <a:rPr lang="en-US" dirty="0" smtClean="0"/>
                        <a:t> that describe the photo.</a:t>
                      </a:r>
                    </a:p>
                    <a:p>
                      <a:endParaRPr lang="en-US" dirty="0" smtClean="0"/>
                    </a:p>
                    <a:p>
                      <a:endParaRPr lang="en-US" dirty="0" smtClean="0"/>
                    </a:p>
                    <a:p>
                      <a:endParaRPr lang="en-US" dirty="0" smtClean="0"/>
                    </a:p>
                    <a:p>
                      <a:endParaRPr lang="en-US" dirty="0"/>
                    </a:p>
                  </a:txBody>
                  <a:tcPr/>
                </a:tc>
                <a:tc>
                  <a:txBody>
                    <a:bodyPr/>
                    <a:lstStyle/>
                    <a:p>
                      <a:r>
                        <a:rPr lang="en-US" dirty="0" smtClean="0"/>
                        <a:t>Who do you think took this photo?</a:t>
                      </a:r>
                    </a:p>
                    <a:p>
                      <a:endParaRPr lang="en-US" dirty="0" smtClean="0"/>
                    </a:p>
                    <a:p>
                      <a:r>
                        <a:rPr lang="en-US" dirty="0" smtClean="0"/>
                        <a:t>What are questions you can ask about this photo?</a:t>
                      </a:r>
                      <a:endParaRPr lang="en-US" dirty="0"/>
                    </a:p>
                  </a:txBody>
                  <a:tcPr/>
                </a:tc>
              </a:tr>
            </a:tbl>
          </a:graphicData>
        </a:graphic>
      </p:graphicFrame>
    </p:spTree>
    <p:extLst>
      <p:ext uri="{BB962C8B-B14F-4D97-AF65-F5344CB8AC3E}">
        <p14:creationId xmlns:p14="http://schemas.microsoft.com/office/powerpoint/2010/main" val="18090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a:t>
            </a:r>
            <a:r>
              <a:rPr lang="en-US" dirty="0"/>
              <a:t>the </a:t>
            </a:r>
            <a:r>
              <a:rPr lang="en-US" dirty="0" smtClean="0"/>
              <a:t>literary </a:t>
            </a:r>
            <a:r>
              <a:rPr lang="en-US" dirty="0"/>
              <a:t>text.</a:t>
            </a:r>
          </a:p>
        </p:txBody>
      </p:sp>
      <p:pic>
        <p:nvPicPr>
          <p:cNvPr id="6" name="Picture 2" descr="mage result for ben and 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743" y="365125"/>
            <a:ext cx="4060595" cy="594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4524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38137" y="2132221"/>
            <a:ext cx="4219575" cy="2939842"/>
          </a:xfrm>
        </p:spPr>
        <p:txBody>
          <a:bodyPr/>
          <a:lstStyle/>
          <a:p>
            <a:r>
              <a:rPr lang="en-US" dirty="0" smtClean="0"/>
              <a:t>Questions: pp. 10-11</a:t>
            </a:r>
          </a:p>
          <a:p>
            <a:r>
              <a:rPr lang="en-US" dirty="0" smtClean="0"/>
              <a:t>What problem is Ben trying to solve?</a:t>
            </a:r>
          </a:p>
          <a:p>
            <a:r>
              <a:rPr lang="en-US" dirty="0" smtClean="0"/>
              <a:t>What suggestions does Amos make to help Ben solve this problem?</a:t>
            </a:r>
          </a:p>
          <a:p>
            <a:endParaRPr lang="en-US" dirty="0"/>
          </a:p>
          <a:p>
            <a:endParaRPr lang="en-US" dirty="0"/>
          </a:p>
          <a:p>
            <a:endParaRPr lang="en-US" dirty="0"/>
          </a:p>
        </p:txBody>
      </p:sp>
      <p:sp>
        <p:nvSpPr>
          <p:cNvPr id="6" name="Title 1"/>
          <p:cNvSpPr>
            <a:spLocks noGrp="1"/>
          </p:cNvSpPr>
          <p:nvPr>
            <p:ph type="title"/>
          </p:nvPr>
        </p:nvSpPr>
        <p:spPr>
          <a:xfrm>
            <a:off x="76200" y="200236"/>
            <a:ext cx="4155141" cy="1325563"/>
          </a:xfrm>
        </p:spPr>
        <p:txBody>
          <a:bodyPr/>
          <a:lstStyle/>
          <a:p>
            <a:r>
              <a:rPr lang="en-US" dirty="0" smtClean="0"/>
              <a:t>Read the literary text.</a:t>
            </a:r>
            <a:endParaRPr lang="en-US" dirty="0"/>
          </a:p>
        </p:txBody>
      </p:sp>
      <p:sp>
        <p:nvSpPr>
          <p:cNvPr id="8" name="TextBox 7"/>
          <p:cNvSpPr txBox="1"/>
          <p:nvPr/>
        </p:nvSpPr>
        <p:spPr>
          <a:xfrm>
            <a:off x="76200" y="5072063"/>
            <a:ext cx="4281488" cy="923330"/>
          </a:xfrm>
          <a:prstGeom prst="rect">
            <a:avLst/>
          </a:prstGeom>
          <a:noFill/>
        </p:spPr>
        <p:txBody>
          <a:bodyPr wrap="square" rtlCol="0">
            <a:spAutoFit/>
          </a:bodyPr>
          <a:lstStyle/>
          <a:p>
            <a:r>
              <a:rPr lang="en-US" dirty="0">
                <a:hlinkClick r:id="rId2"/>
              </a:rPr>
              <a:t>https://</a:t>
            </a:r>
            <a:r>
              <a:rPr lang="en-US" dirty="0" smtClean="0">
                <a:hlinkClick r:id="rId2"/>
              </a:rPr>
              <a:t>www.youtube.com/watch?v=4XF0fR8ItH8</a:t>
            </a:r>
            <a:endParaRPr lang="en-US" dirty="0" smtClean="0"/>
          </a:p>
          <a:p>
            <a:r>
              <a:rPr lang="en-US" dirty="0" smtClean="0"/>
              <a:t>Min. 5:35 – 6:10</a:t>
            </a:r>
            <a:endParaRPr lang="en-US" dirty="0"/>
          </a:p>
        </p:txBody>
      </p:sp>
      <p:pic>
        <p:nvPicPr>
          <p:cNvPr id="9" name="Picture 8"/>
          <p:cNvPicPr>
            <a:picLocks noChangeAspect="1"/>
          </p:cNvPicPr>
          <p:nvPr/>
        </p:nvPicPr>
        <p:blipFill>
          <a:blip r:embed="rId3"/>
          <a:stretch>
            <a:fillRect/>
          </a:stretch>
        </p:blipFill>
        <p:spPr>
          <a:xfrm rot="16200000">
            <a:off x="5322610" y="-701318"/>
            <a:ext cx="5788023" cy="8190783"/>
          </a:xfrm>
          <a:prstGeom prst="rect">
            <a:avLst/>
          </a:prstGeom>
        </p:spPr>
      </p:pic>
    </p:spTree>
    <p:extLst>
      <p:ext uri="{BB962C8B-B14F-4D97-AF65-F5344CB8AC3E}">
        <p14:creationId xmlns:p14="http://schemas.microsoft.com/office/powerpoint/2010/main" val="3477288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6518" y="699247"/>
            <a:ext cx="5963364" cy="769441"/>
          </a:xfrm>
          <a:prstGeom prst="rect">
            <a:avLst/>
          </a:prstGeom>
          <a:noFill/>
        </p:spPr>
        <p:txBody>
          <a:bodyPr wrap="none" rtlCol="0">
            <a:spAutoFit/>
          </a:bodyPr>
          <a:lstStyle/>
          <a:p>
            <a:r>
              <a:rPr lang="en-US" sz="4400" dirty="0"/>
              <a:t>Analyze a Primary Source</a:t>
            </a:r>
          </a:p>
        </p:txBody>
      </p:sp>
      <p:pic>
        <p:nvPicPr>
          <p:cNvPr id="3076" name="Picture 4" descr="he Franklin Sto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6002" y="1699261"/>
            <a:ext cx="6945998" cy="40147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216602395"/>
              </p:ext>
            </p:extLst>
          </p:nvPr>
        </p:nvGraphicFramePr>
        <p:xfrm>
          <a:off x="207573" y="1504588"/>
          <a:ext cx="4764477" cy="4846320"/>
        </p:xfrm>
        <a:graphic>
          <a:graphicData uri="http://schemas.openxmlformats.org/drawingml/2006/table">
            <a:tbl>
              <a:tblPr firstRow="1" bandRow="1">
                <a:tableStyleId>{5C22544A-7EE6-4342-B048-85BDC9FD1C3A}</a:tableStyleId>
              </a:tblPr>
              <a:tblGrid>
                <a:gridCol w="1588159"/>
                <a:gridCol w="1588159"/>
                <a:gridCol w="1588159"/>
              </a:tblGrid>
              <a:tr h="574522">
                <a:tc>
                  <a:txBody>
                    <a:bodyPr/>
                    <a:lstStyle/>
                    <a:p>
                      <a:r>
                        <a:rPr lang="en-US" dirty="0" smtClean="0"/>
                        <a:t>What do I see?</a:t>
                      </a:r>
                      <a:endParaRPr lang="en-US" dirty="0"/>
                    </a:p>
                  </a:txBody>
                  <a:tcPr/>
                </a:tc>
                <a:tc>
                  <a:txBody>
                    <a:bodyPr/>
                    <a:lstStyle/>
                    <a:p>
                      <a:r>
                        <a:rPr lang="en-US" dirty="0" smtClean="0"/>
                        <a:t>What do I think?</a:t>
                      </a:r>
                      <a:endParaRPr lang="en-US" dirty="0"/>
                    </a:p>
                  </a:txBody>
                  <a:tcPr/>
                </a:tc>
                <a:tc>
                  <a:txBody>
                    <a:bodyPr/>
                    <a:lstStyle/>
                    <a:p>
                      <a:r>
                        <a:rPr lang="en-US" dirty="0" smtClean="0"/>
                        <a:t>What do I wonder?</a:t>
                      </a:r>
                      <a:endParaRPr lang="en-US" dirty="0"/>
                    </a:p>
                  </a:txBody>
                  <a:tcPr/>
                </a:tc>
              </a:tr>
              <a:tr h="4021653">
                <a:tc>
                  <a:txBody>
                    <a:bodyPr/>
                    <a:lstStyle/>
                    <a:p>
                      <a:r>
                        <a:rPr lang="en-US" dirty="0" smtClean="0"/>
                        <a:t>What do you see in the photo?</a:t>
                      </a:r>
                    </a:p>
                    <a:p>
                      <a:endParaRPr lang="en-US" dirty="0" smtClean="0"/>
                    </a:p>
                    <a:p>
                      <a:endParaRPr lang="en-US" dirty="0"/>
                    </a:p>
                  </a:txBody>
                  <a:tcPr/>
                </a:tc>
                <a:tc>
                  <a:txBody>
                    <a:bodyPr/>
                    <a:lstStyle/>
                    <a:p>
                      <a:r>
                        <a:rPr lang="en-US" dirty="0" smtClean="0"/>
                        <a:t>What are the objects used for in the photo?</a:t>
                      </a:r>
                    </a:p>
                    <a:p>
                      <a:endParaRPr lang="en-US" dirty="0" smtClean="0"/>
                    </a:p>
                    <a:p>
                      <a:r>
                        <a:rPr lang="en-US" dirty="0" smtClean="0"/>
                        <a:t>Write two words that describe the photo.</a:t>
                      </a:r>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r>
                        <a:rPr lang="en-US" dirty="0" smtClean="0"/>
                        <a:t>Who do you think took this photo?</a:t>
                      </a:r>
                    </a:p>
                    <a:p>
                      <a:endParaRPr lang="en-US" dirty="0" smtClean="0"/>
                    </a:p>
                    <a:p>
                      <a:r>
                        <a:rPr lang="en-US" dirty="0" smtClean="0"/>
                        <a:t>What are questions you can ask about this photo?</a:t>
                      </a:r>
                      <a:endParaRPr lang="en-US" dirty="0"/>
                    </a:p>
                  </a:txBody>
                  <a:tcPr/>
                </a:tc>
              </a:tr>
            </a:tbl>
          </a:graphicData>
        </a:graphic>
      </p:graphicFrame>
    </p:spTree>
    <p:extLst>
      <p:ext uri="{BB962C8B-B14F-4D97-AF65-F5344CB8AC3E}">
        <p14:creationId xmlns:p14="http://schemas.microsoft.com/office/powerpoint/2010/main" val="8877941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foc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131" y="2019720"/>
            <a:ext cx="5822309" cy="33652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6518" y="699247"/>
            <a:ext cx="5963364" cy="769441"/>
          </a:xfrm>
          <a:prstGeom prst="rect">
            <a:avLst/>
          </a:prstGeom>
          <a:noFill/>
        </p:spPr>
        <p:txBody>
          <a:bodyPr wrap="none" rtlCol="0">
            <a:spAutoFit/>
          </a:bodyPr>
          <a:lstStyle/>
          <a:p>
            <a:r>
              <a:rPr lang="en-US" sz="4400" dirty="0"/>
              <a:t>Analyze a Primary Source</a:t>
            </a:r>
          </a:p>
        </p:txBody>
      </p:sp>
      <p:graphicFrame>
        <p:nvGraphicFramePr>
          <p:cNvPr id="6" name="Table 5"/>
          <p:cNvGraphicFramePr>
            <a:graphicFrameLocks noGrp="1"/>
          </p:cNvGraphicFramePr>
          <p:nvPr>
            <p:extLst>
              <p:ext uri="{D42A27DB-BD31-4B8C-83A1-F6EECF244321}">
                <p14:modId xmlns:p14="http://schemas.microsoft.com/office/powerpoint/2010/main" val="279048992"/>
              </p:ext>
            </p:extLst>
          </p:nvPr>
        </p:nvGraphicFramePr>
        <p:xfrm>
          <a:off x="207573" y="1504588"/>
          <a:ext cx="5221677" cy="4297680"/>
        </p:xfrm>
        <a:graphic>
          <a:graphicData uri="http://schemas.openxmlformats.org/drawingml/2006/table">
            <a:tbl>
              <a:tblPr firstRow="1" bandRow="1">
                <a:tableStyleId>{5C22544A-7EE6-4342-B048-85BDC9FD1C3A}</a:tableStyleId>
              </a:tblPr>
              <a:tblGrid>
                <a:gridCol w="1740559"/>
                <a:gridCol w="1740559"/>
                <a:gridCol w="1740559"/>
              </a:tblGrid>
              <a:tr h="321824">
                <a:tc>
                  <a:txBody>
                    <a:bodyPr/>
                    <a:lstStyle/>
                    <a:p>
                      <a:r>
                        <a:rPr lang="en-US" dirty="0" smtClean="0"/>
                        <a:t>What do I see?</a:t>
                      </a:r>
                      <a:endParaRPr lang="en-US" dirty="0"/>
                    </a:p>
                  </a:txBody>
                  <a:tcPr/>
                </a:tc>
                <a:tc>
                  <a:txBody>
                    <a:bodyPr/>
                    <a:lstStyle/>
                    <a:p>
                      <a:r>
                        <a:rPr lang="en-US" dirty="0" smtClean="0"/>
                        <a:t>What do I think?</a:t>
                      </a:r>
                      <a:endParaRPr lang="en-US" dirty="0"/>
                    </a:p>
                  </a:txBody>
                  <a:tcPr/>
                </a:tc>
                <a:tc>
                  <a:txBody>
                    <a:bodyPr/>
                    <a:lstStyle/>
                    <a:p>
                      <a:r>
                        <a:rPr lang="en-US" dirty="0" smtClean="0"/>
                        <a:t>What do I wonder?</a:t>
                      </a:r>
                      <a:endParaRPr lang="en-US" dirty="0"/>
                    </a:p>
                  </a:txBody>
                  <a:tcPr/>
                </a:tc>
              </a:tr>
              <a:tr h="2936088">
                <a:tc>
                  <a:txBody>
                    <a:bodyPr/>
                    <a:lstStyle/>
                    <a:p>
                      <a:r>
                        <a:rPr lang="en-US" dirty="0" smtClean="0"/>
                        <a:t>What do you see in the photo?</a:t>
                      </a:r>
                    </a:p>
                    <a:p>
                      <a:endParaRPr lang="en-US" dirty="0" smtClean="0"/>
                    </a:p>
                    <a:p>
                      <a:endParaRPr lang="en-US" dirty="0"/>
                    </a:p>
                  </a:txBody>
                  <a:tcPr/>
                </a:tc>
                <a:tc>
                  <a:txBody>
                    <a:bodyPr/>
                    <a:lstStyle/>
                    <a:p>
                      <a:r>
                        <a:rPr lang="en-US" dirty="0" smtClean="0"/>
                        <a:t>What are the objects used for in the photo?</a:t>
                      </a:r>
                    </a:p>
                    <a:p>
                      <a:endParaRPr lang="en-US" dirty="0" smtClean="0"/>
                    </a:p>
                    <a:p>
                      <a:r>
                        <a:rPr lang="en-US" dirty="0" smtClean="0"/>
                        <a:t>Write two words that describe the photo.</a:t>
                      </a:r>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r>
                        <a:rPr lang="en-US" dirty="0" smtClean="0"/>
                        <a:t>Who do you think took this photo?</a:t>
                      </a:r>
                    </a:p>
                    <a:p>
                      <a:endParaRPr lang="en-US" dirty="0" smtClean="0"/>
                    </a:p>
                    <a:p>
                      <a:r>
                        <a:rPr lang="en-US" dirty="0" smtClean="0"/>
                        <a:t>What are questions you can ask about this photo?</a:t>
                      </a:r>
                      <a:endParaRPr lang="en-US" dirty="0"/>
                    </a:p>
                  </a:txBody>
                  <a:tcPr/>
                </a:tc>
              </a:tr>
            </a:tbl>
          </a:graphicData>
        </a:graphic>
      </p:graphicFrame>
    </p:spTree>
    <p:extLst>
      <p:ext uri="{BB962C8B-B14F-4D97-AF65-F5344CB8AC3E}">
        <p14:creationId xmlns:p14="http://schemas.microsoft.com/office/powerpoint/2010/main" val="102209346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0236"/>
            <a:ext cx="10515600" cy="1325563"/>
          </a:xfrm>
        </p:spPr>
        <p:txBody>
          <a:bodyPr/>
          <a:lstStyle/>
          <a:p>
            <a:r>
              <a:rPr lang="en-US" dirty="0" smtClean="0"/>
              <a:t>Read the literary text.</a:t>
            </a:r>
            <a:endParaRPr lang="en-US" dirty="0"/>
          </a:p>
        </p:txBody>
      </p:sp>
      <p:sp>
        <p:nvSpPr>
          <p:cNvPr id="3" name="Content Placeholder 2"/>
          <p:cNvSpPr>
            <a:spLocks noGrp="1"/>
          </p:cNvSpPr>
          <p:nvPr>
            <p:ph idx="1"/>
          </p:nvPr>
        </p:nvSpPr>
        <p:spPr>
          <a:xfrm>
            <a:off x="338137" y="1415045"/>
            <a:ext cx="4219575" cy="4351338"/>
          </a:xfrm>
        </p:spPr>
        <p:txBody>
          <a:bodyPr/>
          <a:lstStyle/>
          <a:p>
            <a:r>
              <a:rPr lang="en-US" dirty="0" smtClean="0"/>
              <a:t>Questions: pp. 48-49</a:t>
            </a:r>
          </a:p>
          <a:p>
            <a:r>
              <a:rPr lang="en-US" dirty="0" smtClean="0"/>
              <a:t>What big question is Ben trying to answer?</a:t>
            </a:r>
          </a:p>
          <a:p>
            <a:r>
              <a:rPr lang="en-US" dirty="0" smtClean="0"/>
              <a:t>What was Ben putting on the roof?  Why?</a:t>
            </a:r>
          </a:p>
          <a:p>
            <a:r>
              <a:rPr lang="en-US" dirty="0" smtClean="0"/>
              <a:t>Which events in this excerpt are historically accurate?  How do you know? How can we find out?</a:t>
            </a:r>
          </a:p>
          <a:p>
            <a:endParaRPr lang="en-US" dirty="0"/>
          </a:p>
          <a:p>
            <a:endParaRPr lang="en-US" dirty="0" smtClean="0"/>
          </a:p>
          <a:p>
            <a:endParaRPr lang="en-US" dirty="0"/>
          </a:p>
          <a:p>
            <a:endParaRPr lang="en-US" dirty="0"/>
          </a:p>
        </p:txBody>
      </p:sp>
      <p:sp>
        <p:nvSpPr>
          <p:cNvPr id="4" name="TextBox 3"/>
          <p:cNvSpPr txBox="1"/>
          <p:nvPr/>
        </p:nvSpPr>
        <p:spPr>
          <a:xfrm>
            <a:off x="957263" y="5971143"/>
            <a:ext cx="4830618" cy="646331"/>
          </a:xfrm>
          <a:prstGeom prst="rect">
            <a:avLst/>
          </a:prstGeom>
          <a:noFill/>
        </p:spPr>
        <p:txBody>
          <a:bodyPr wrap="none" rtlCol="0">
            <a:spAutoFit/>
          </a:bodyPr>
          <a:lstStyle/>
          <a:p>
            <a:r>
              <a:rPr lang="en-US" dirty="0">
                <a:hlinkClick r:id="rId3"/>
              </a:rPr>
              <a:t>https://</a:t>
            </a:r>
            <a:r>
              <a:rPr lang="en-US" dirty="0" smtClean="0">
                <a:hlinkClick r:id="rId3"/>
              </a:rPr>
              <a:t>www.youtube.com/watch?v=4XF0fR8ItH8</a:t>
            </a:r>
            <a:endParaRPr lang="en-US" dirty="0" smtClean="0"/>
          </a:p>
          <a:p>
            <a:r>
              <a:rPr lang="en-US" dirty="0" smtClean="0"/>
              <a:t>Min. 12</a:t>
            </a:r>
            <a:endParaRPr lang="en-US" dirty="0"/>
          </a:p>
        </p:txBody>
      </p:sp>
      <p:pic>
        <p:nvPicPr>
          <p:cNvPr id="5" name="Picture 4"/>
          <p:cNvPicPr>
            <a:picLocks noChangeAspect="1"/>
          </p:cNvPicPr>
          <p:nvPr/>
        </p:nvPicPr>
        <p:blipFill>
          <a:blip r:embed="rId4"/>
          <a:stretch>
            <a:fillRect/>
          </a:stretch>
        </p:blipFill>
        <p:spPr>
          <a:xfrm rot="16200000">
            <a:off x="6116377" y="-181297"/>
            <a:ext cx="5031310" cy="7119938"/>
          </a:xfrm>
          <a:prstGeom prst="rect">
            <a:avLst/>
          </a:prstGeom>
        </p:spPr>
      </p:pic>
    </p:spTree>
    <p:extLst>
      <p:ext uri="{BB962C8B-B14F-4D97-AF65-F5344CB8AC3E}">
        <p14:creationId xmlns:p14="http://schemas.microsoft.com/office/powerpoint/2010/main" val="19330872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FSA new type of questions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20990019"/>
              </p:ext>
            </p:extLst>
          </p:nvPr>
        </p:nvGraphicFramePr>
        <p:xfrm>
          <a:off x="726989" y="1690688"/>
          <a:ext cx="10515600" cy="1483360"/>
        </p:xfrm>
        <a:graphic>
          <a:graphicData uri="http://schemas.openxmlformats.org/drawingml/2006/table">
            <a:tbl>
              <a:tblPr firstRow="1" bandRow="1">
                <a:tableStyleId>{5C22544A-7EE6-4342-B048-85BDC9FD1C3A}</a:tableStyleId>
              </a:tblPr>
              <a:tblGrid>
                <a:gridCol w="2628900"/>
                <a:gridCol w="2628900"/>
                <a:gridCol w="2628900"/>
                <a:gridCol w="2628900"/>
              </a:tblGrid>
              <a:tr h="370840">
                <a:tc>
                  <a:txBody>
                    <a:bodyPr/>
                    <a:lstStyle/>
                    <a:p>
                      <a:endParaRPr lang="en-US" dirty="0"/>
                    </a:p>
                  </a:txBody>
                  <a:tcPr/>
                </a:tc>
                <a:tc>
                  <a:txBody>
                    <a:bodyPr/>
                    <a:lstStyle/>
                    <a:p>
                      <a:r>
                        <a:rPr lang="en-US" dirty="0" smtClean="0"/>
                        <a:t>Source 1</a:t>
                      </a:r>
                      <a:endParaRPr lang="en-US" dirty="0"/>
                    </a:p>
                  </a:txBody>
                  <a:tcPr/>
                </a:tc>
                <a:tc>
                  <a:txBody>
                    <a:bodyPr/>
                    <a:lstStyle/>
                    <a:p>
                      <a:r>
                        <a:rPr lang="en-US" dirty="0" smtClean="0"/>
                        <a:t>Source 2</a:t>
                      </a:r>
                      <a:endParaRPr lang="en-US" dirty="0"/>
                    </a:p>
                  </a:txBody>
                  <a:tcPr/>
                </a:tc>
                <a:tc>
                  <a:txBody>
                    <a:bodyPr/>
                    <a:lstStyle/>
                    <a:p>
                      <a:r>
                        <a:rPr lang="en-US" dirty="0" smtClean="0"/>
                        <a:t>both</a:t>
                      </a:r>
                      <a:endParaRPr lang="en-US" dirty="0"/>
                    </a:p>
                  </a:txBody>
                  <a:tcPr/>
                </a:tc>
              </a:tr>
              <a:tr h="370840">
                <a:tc>
                  <a:txBody>
                    <a:bodyPr/>
                    <a:lstStyle/>
                    <a:p>
                      <a:r>
                        <a:rPr lang="en-US" dirty="0" smtClean="0"/>
                        <a:t>Evidence</a:t>
                      </a:r>
                      <a:r>
                        <a:rPr lang="en-US" baseline="0" dirty="0" smtClean="0"/>
                        <a:t> of x</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c>
                  <a:txBody>
                    <a:bodyPr/>
                    <a:lstStyle/>
                    <a:p>
                      <a:endParaRPr lang="en-US" dirty="0"/>
                    </a:p>
                  </a:txBody>
                  <a:tcPr/>
                </a:tc>
              </a:tr>
              <a:tr h="370840">
                <a:tc>
                  <a:txBody>
                    <a:bodyPr/>
                    <a:lstStyle/>
                    <a:p>
                      <a:r>
                        <a:rPr lang="en-US" dirty="0" smtClean="0"/>
                        <a:t>Evidence of y</a:t>
                      </a:r>
                      <a:endParaRPr lang="en-US" dirty="0"/>
                    </a:p>
                  </a:txBody>
                  <a:tcPr/>
                </a:tc>
                <a:tc>
                  <a:txBody>
                    <a:bodyPr/>
                    <a:lstStyle/>
                    <a:p>
                      <a:r>
                        <a:rPr lang="en-US" dirty="0" smtClean="0"/>
                        <a:t>no</a:t>
                      </a:r>
                      <a:endParaRPr lang="en-US" dirty="0"/>
                    </a:p>
                  </a:txBody>
                  <a:tcPr/>
                </a:tc>
                <a:tc>
                  <a:txBody>
                    <a:bodyPr/>
                    <a:lstStyle/>
                    <a:p>
                      <a:r>
                        <a:rPr lang="en-US" dirty="0" smtClean="0"/>
                        <a:t>yes</a:t>
                      </a:r>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353961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3675"/>
            <a:ext cx="10515600" cy="1325563"/>
          </a:xfrm>
        </p:spPr>
        <p:txBody>
          <a:bodyPr/>
          <a:lstStyle/>
          <a:p>
            <a:r>
              <a:rPr lang="en-US" dirty="0" smtClean="0"/>
              <a:t>Read the literary text.</a:t>
            </a:r>
            <a:endParaRPr lang="en-US" dirty="0"/>
          </a:p>
        </p:txBody>
      </p:sp>
      <p:sp>
        <p:nvSpPr>
          <p:cNvPr id="3" name="Content Placeholder 2"/>
          <p:cNvSpPr>
            <a:spLocks noGrp="1"/>
          </p:cNvSpPr>
          <p:nvPr>
            <p:ph idx="1"/>
          </p:nvPr>
        </p:nvSpPr>
        <p:spPr>
          <a:xfrm>
            <a:off x="6357937" y="1340614"/>
            <a:ext cx="3771900" cy="5074474"/>
          </a:xfrm>
        </p:spPr>
        <p:txBody>
          <a:bodyPr>
            <a:normAutofit fontScale="92500" lnSpcReduction="20000"/>
          </a:bodyPr>
          <a:lstStyle/>
          <a:p>
            <a:r>
              <a:rPr lang="en-US" dirty="0" smtClean="0"/>
              <a:t>Ask questions about the text:</a:t>
            </a:r>
          </a:p>
          <a:p>
            <a:r>
              <a:rPr lang="en-US" dirty="0" smtClean="0"/>
              <a:t>What is a fiesta?</a:t>
            </a:r>
          </a:p>
          <a:p>
            <a:r>
              <a:rPr lang="en-US" dirty="0" smtClean="0"/>
              <a:t>We spend money on things we need or want. Is a fiesta a want or a need?</a:t>
            </a:r>
          </a:p>
          <a:p>
            <a:r>
              <a:rPr lang="en-US" dirty="0" smtClean="0"/>
              <a:t>What might we want to buy for a fiesta?</a:t>
            </a:r>
          </a:p>
          <a:p>
            <a:r>
              <a:rPr lang="en-US" dirty="0" smtClean="0"/>
              <a:t>Why are the children at the market?</a:t>
            </a:r>
          </a:p>
          <a:p>
            <a:r>
              <a:rPr lang="en-US" dirty="0" smtClean="0"/>
              <a:t>What are some of the choices the children have to make?</a:t>
            </a:r>
          </a:p>
          <a:p>
            <a:endParaRPr lang="en-US" dirty="0"/>
          </a:p>
        </p:txBody>
      </p:sp>
      <p:pic>
        <p:nvPicPr>
          <p:cNvPr id="4" name="Picture 2" descr="mage result for fiesta by ginger foglesong g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511" y="1793904"/>
            <a:ext cx="4328913" cy="3513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0384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73" y="-21952"/>
            <a:ext cx="10515600" cy="1325563"/>
          </a:xfrm>
        </p:spPr>
        <p:txBody>
          <a:bodyPr/>
          <a:lstStyle/>
          <a:p>
            <a:r>
              <a:rPr lang="en-US" dirty="0" smtClean="0"/>
              <a:t>Analyze a Primary Source</a:t>
            </a:r>
            <a:endParaRPr lang="en-US" dirty="0"/>
          </a:p>
        </p:txBody>
      </p:sp>
      <p:pic>
        <p:nvPicPr>
          <p:cNvPr id="1026" name="Picture 2" descr="hoto of lightning r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4987" y="1504588"/>
            <a:ext cx="6286500" cy="3714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1691955958"/>
              </p:ext>
            </p:extLst>
          </p:nvPr>
        </p:nvGraphicFramePr>
        <p:xfrm>
          <a:off x="207573" y="1504588"/>
          <a:ext cx="5221677" cy="4572000"/>
        </p:xfrm>
        <a:graphic>
          <a:graphicData uri="http://schemas.openxmlformats.org/drawingml/2006/table">
            <a:tbl>
              <a:tblPr firstRow="1" bandRow="1">
                <a:tableStyleId>{5C22544A-7EE6-4342-B048-85BDC9FD1C3A}</a:tableStyleId>
              </a:tblPr>
              <a:tblGrid>
                <a:gridCol w="1740559"/>
                <a:gridCol w="1740559"/>
                <a:gridCol w="1740559"/>
              </a:tblGrid>
              <a:tr h="321824">
                <a:tc>
                  <a:txBody>
                    <a:bodyPr/>
                    <a:lstStyle/>
                    <a:p>
                      <a:r>
                        <a:rPr lang="en-US" dirty="0" smtClean="0"/>
                        <a:t>What do I see?</a:t>
                      </a:r>
                      <a:endParaRPr lang="en-US" dirty="0"/>
                    </a:p>
                  </a:txBody>
                  <a:tcPr/>
                </a:tc>
                <a:tc>
                  <a:txBody>
                    <a:bodyPr/>
                    <a:lstStyle/>
                    <a:p>
                      <a:r>
                        <a:rPr lang="en-US" dirty="0" smtClean="0"/>
                        <a:t>What do I think?</a:t>
                      </a:r>
                      <a:endParaRPr lang="en-US" dirty="0"/>
                    </a:p>
                  </a:txBody>
                  <a:tcPr/>
                </a:tc>
                <a:tc>
                  <a:txBody>
                    <a:bodyPr/>
                    <a:lstStyle/>
                    <a:p>
                      <a:r>
                        <a:rPr lang="en-US" dirty="0" smtClean="0"/>
                        <a:t>What do I wonder?</a:t>
                      </a:r>
                      <a:endParaRPr lang="en-US" dirty="0"/>
                    </a:p>
                  </a:txBody>
                  <a:tcPr/>
                </a:tc>
              </a:tr>
              <a:tr h="2936088">
                <a:tc>
                  <a:txBody>
                    <a:bodyPr/>
                    <a:lstStyle/>
                    <a:p>
                      <a:r>
                        <a:rPr lang="en-US" dirty="0" smtClean="0"/>
                        <a:t>What do you see in the photo?</a:t>
                      </a:r>
                    </a:p>
                    <a:p>
                      <a:endParaRPr lang="en-US" dirty="0" smtClean="0"/>
                    </a:p>
                    <a:p>
                      <a:r>
                        <a:rPr lang="en-US" dirty="0" smtClean="0"/>
                        <a:t>Is the photo black and white or color?  Why</a:t>
                      </a:r>
                      <a:r>
                        <a:rPr lang="en-US" baseline="0" dirty="0" smtClean="0"/>
                        <a:t> do you think </a:t>
                      </a:r>
                      <a:r>
                        <a:rPr lang="en-US" baseline="0" smtClean="0"/>
                        <a:t>that is?</a:t>
                      </a:r>
                      <a:endParaRPr lang="en-US" dirty="0" smtClean="0"/>
                    </a:p>
                    <a:p>
                      <a:endParaRPr lang="en-US" dirty="0" smtClean="0"/>
                    </a:p>
                    <a:p>
                      <a:endParaRPr lang="en-US" dirty="0"/>
                    </a:p>
                  </a:txBody>
                  <a:tcPr/>
                </a:tc>
                <a:tc>
                  <a:txBody>
                    <a:bodyPr/>
                    <a:lstStyle/>
                    <a:p>
                      <a:r>
                        <a:rPr lang="en-US" dirty="0" smtClean="0"/>
                        <a:t>What is the object used for in the photo?</a:t>
                      </a:r>
                    </a:p>
                    <a:p>
                      <a:endParaRPr lang="en-US" dirty="0" smtClean="0"/>
                    </a:p>
                    <a:p>
                      <a:r>
                        <a:rPr lang="en-US" dirty="0" smtClean="0"/>
                        <a:t>Write a</a:t>
                      </a:r>
                      <a:r>
                        <a:rPr lang="en-US" baseline="0" dirty="0" smtClean="0"/>
                        <a:t> sentence</a:t>
                      </a:r>
                      <a:r>
                        <a:rPr lang="en-US" dirty="0" smtClean="0"/>
                        <a:t> that describe the photo.</a:t>
                      </a:r>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r>
                        <a:rPr lang="en-US" dirty="0" smtClean="0"/>
                        <a:t>Who do you think took this photo?</a:t>
                      </a:r>
                    </a:p>
                    <a:p>
                      <a:endParaRPr lang="en-US" dirty="0" smtClean="0"/>
                    </a:p>
                    <a:p>
                      <a:r>
                        <a:rPr lang="en-US" dirty="0" smtClean="0"/>
                        <a:t>What are questions you can ask about this photo?</a:t>
                      </a:r>
                      <a:endParaRPr lang="en-US" dirty="0"/>
                    </a:p>
                  </a:txBody>
                  <a:tcPr/>
                </a:tc>
              </a:tr>
            </a:tbl>
          </a:graphicData>
        </a:graphic>
      </p:graphicFrame>
    </p:spTree>
    <p:extLst>
      <p:ext uri="{BB962C8B-B14F-4D97-AF65-F5344CB8AC3E}">
        <p14:creationId xmlns:p14="http://schemas.microsoft.com/office/powerpoint/2010/main" val="920423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41" y="0"/>
            <a:ext cx="10080812" cy="1325563"/>
          </a:xfrm>
        </p:spPr>
        <p:txBody>
          <a:bodyPr/>
          <a:lstStyle/>
          <a:p>
            <a:r>
              <a:rPr lang="en-US" dirty="0" smtClean="0"/>
              <a:t>Write about the primary sources.</a:t>
            </a:r>
            <a:endParaRPr lang="en-US" dirty="0"/>
          </a:p>
        </p:txBody>
      </p:sp>
      <p:sp>
        <p:nvSpPr>
          <p:cNvPr id="3" name="Content Placeholder 2"/>
          <p:cNvSpPr>
            <a:spLocks noGrp="1"/>
          </p:cNvSpPr>
          <p:nvPr>
            <p:ph idx="1"/>
          </p:nvPr>
        </p:nvSpPr>
        <p:spPr>
          <a:xfrm>
            <a:off x="303959" y="1538755"/>
            <a:ext cx="5005388" cy="4351338"/>
          </a:xfrm>
        </p:spPr>
        <p:txBody>
          <a:bodyPr/>
          <a:lstStyle/>
          <a:p>
            <a:r>
              <a:rPr lang="en-US" dirty="0" smtClean="0"/>
              <a:t>What problems did Franklin try to solve with his inventions?  What impacts did he have on Colonial America?</a:t>
            </a:r>
            <a:endParaRPr lang="en-US" dirty="0"/>
          </a:p>
        </p:txBody>
      </p:sp>
      <p:pic>
        <p:nvPicPr>
          <p:cNvPr id="4" name="Picture 6" descr="mage result for museum artifacts ben frankl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7060" y="1071282"/>
            <a:ext cx="3748114" cy="28110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to of lightning rod"/>
          <p:cNvPicPr>
            <a:picLocks noChangeAspect="1" noChangeArrowheads="1"/>
          </p:cNvPicPr>
          <p:nvPr/>
        </p:nvPicPr>
        <p:blipFill rotWithShape="1">
          <a:blip r:embed="rId3">
            <a:extLst>
              <a:ext uri="{28A0092B-C50C-407E-A947-70E740481C1C}">
                <a14:useLocalDpi xmlns:a14="http://schemas.microsoft.com/office/drawing/2010/main" val="0"/>
              </a:ext>
            </a:extLst>
          </a:blip>
          <a:srcRect l="8578" t="-2463" r="9127" b="2463"/>
          <a:stretch/>
        </p:blipFill>
        <p:spPr bwMode="auto">
          <a:xfrm>
            <a:off x="7871011" y="3842988"/>
            <a:ext cx="4102615" cy="2945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905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informational texts associated with </a:t>
            </a:r>
            <a:r>
              <a:rPr lang="en-US" i="1" dirty="0" smtClean="0"/>
              <a:t>Ben and Me</a:t>
            </a:r>
            <a:r>
              <a:rPr lang="en-US" dirty="0" smtClean="0"/>
              <a:t> .</a:t>
            </a:r>
            <a:endParaRPr lang="en-US" dirty="0"/>
          </a:p>
        </p:txBody>
      </p:sp>
      <p:sp>
        <p:nvSpPr>
          <p:cNvPr id="3" name="Content Placeholder 2"/>
          <p:cNvSpPr>
            <a:spLocks noGrp="1"/>
          </p:cNvSpPr>
          <p:nvPr>
            <p:ph idx="1"/>
          </p:nvPr>
        </p:nvSpPr>
        <p:spPr>
          <a:xfrm>
            <a:off x="838200" y="1825625"/>
            <a:ext cx="4686300" cy="4351338"/>
          </a:xfrm>
        </p:spPr>
        <p:txBody>
          <a:bodyPr/>
          <a:lstStyle/>
          <a:p>
            <a:r>
              <a:rPr lang="en-US" dirty="0" smtClean="0"/>
              <a:t>What was Poor Richard’s Almanac?</a:t>
            </a:r>
          </a:p>
          <a:p>
            <a:r>
              <a:rPr lang="en-US" dirty="0" smtClean="0"/>
              <a:t>What was in the almanac?</a:t>
            </a:r>
          </a:p>
          <a:p>
            <a:r>
              <a:rPr lang="en-US" dirty="0" smtClean="0"/>
              <a:t>Why did Franklin write the almanac?</a:t>
            </a:r>
          </a:p>
          <a:p>
            <a:endParaRPr lang="en-US" dirty="0"/>
          </a:p>
          <a:p>
            <a:r>
              <a:rPr lang="en-US" dirty="0">
                <a:hlinkClick r:id="rId2"/>
              </a:rPr>
              <a:t>http://www.benjamin-franklin-history.org/poor-richards-almanac</a:t>
            </a:r>
            <a:r>
              <a:rPr lang="en-US" dirty="0" smtClean="0">
                <a:hlinkClick r:id="rId2"/>
              </a:rPr>
              <a:t>/</a:t>
            </a:r>
            <a:r>
              <a:rPr lang="en-US" dirty="0" smtClean="0"/>
              <a:t> </a:t>
            </a:r>
            <a:endParaRPr lang="en-US" dirty="0"/>
          </a:p>
        </p:txBody>
      </p:sp>
      <p:sp>
        <p:nvSpPr>
          <p:cNvPr id="4" name="TextBox 3"/>
          <p:cNvSpPr txBox="1"/>
          <p:nvPr/>
        </p:nvSpPr>
        <p:spPr>
          <a:xfrm>
            <a:off x="6256452" y="6057900"/>
            <a:ext cx="4883516" cy="646331"/>
          </a:xfrm>
          <a:prstGeom prst="rect">
            <a:avLst/>
          </a:prstGeom>
          <a:noFill/>
        </p:spPr>
        <p:txBody>
          <a:bodyPr wrap="none" rtlCol="0">
            <a:spAutoFit/>
          </a:bodyPr>
          <a:lstStyle/>
          <a:p>
            <a:r>
              <a:rPr lang="en-US" dirty="0">
                <a:hlinkClick r:id="rId3"/>
              </a:rPr>
              <a:t>https://</a:t>
            </a:r>
            <a:r>
              <a:rPr lang="en-US" dirty="0" smtClean="0">
                <a:hlinkClick r:id="rId3"/>
              </a:rPr>
              <a:t>www.youtube.com/watch?v=4XF0fR8ItH8</a:t>
            </a:r>
            <a:r>
              <a:rPr lang="en-US" dirty="0" smtClean="0"/>
              <a:t> </a:t>
            </a:r>
          </a:p>
          <a:p>
            <a:r>
              <a:rPr lang="en-US" dirty="0" smtClean="0"/>
              <a:t>Min. 6:20</a:t>
            </a:r>
            <a:endParaRPr lang="en-US" dirty="0"/>
          </a:p>
        </p:txBody>
      </p:sp>
      <p:pic>
        <p:nvPicPr>
          <p:cNvPr id="5" name="Picture 4"/>
          <p:cNvPicPr>
            <a:picLocks noChangeAspect="1"/>
          </p:cNvPicPr>
          <p:nvPr/>
        </p:nvPicPr>
        <p:blipFill>
          <a:blip r:embed="rId4"/>
          <a:stretch>
            <a:fillRect/>
          </a:stretch>
        </p:blipFill>
        <p:spPr>
          <a:xfrm>
            <a:off x="6096000" y="1128712"/>
            <a:ext cx="5499278" cy="4929188"/>
          </a:xfrm>
          <a:prstGeom prst="rect">
            <a:avLst/>
          </a:prstGeom>
        </p:spPr>
      </p:pic>
    </p:spTree>
    <p:extLst>
      <p:ext uri="{BB962C8B-B14F-4D97-AF65-F5344CB8AC3E}">
        <p14:creationId xmlns:p14="http://schemas.microsoft.com/office/powerpoint/2010/main" val="126802640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informational texts associated with </a:t>
            </a:r>
            <a:r>
              <a:rPr lang="en-US" i="1" dirty="0" smtClean="0"/>
              <a:t>Ben and Me</a:t>
            </a:r>
            <a:r>
              <a:rPr lang="en-US" dirty="0" smtClean="0"/>
              <a:t> .</a:t>
            </a:r>
            <a:endParaRPr lang="en-US" dirty="0"/>
          </a:p>
        </p:txBody>
      </p:sp>
      <p:sp>
        <p:nvSpPr>
          <p:cNvPr id="3" name="Content Placeholder 2"/>
          <p:cNvSpPr>
            <a:spLocks noGrp="1"/>
          </p:cNvSpPr>
          <p:nvPr>
            <p:ph idx="1"/>
          </p:nvPr>
        </p:nvSpPr>
        <p:spPr>
          <a:xfrm>
            <a:off x="838200" y="1825625"/>
            <a:ext cx="4686300" cy="4351338"/>
          </a:xfrm>
        </p:spPr>
        <p:txBody>
          <a:bodyPr/>
          <a:lstStyle/>
          <a:p>
            <a:r>
              <a:rPr lang="en-US" dirty="0" smtClean="0"/>
              <a:t>Connections to </a:t>
            </a:r>
            <a:r>
              <a:rPr lang="en-US" i="1" dirty="0" smtClean="0"/>
              <a:t>Ben and Me</a:t>
            </a:r>
            <a:r>
              <a:rPr lang="en-US" dirty="0" smtClean="0"/>
              <a:t>:</a:t>
            </a:r>
          </a:p>
          <a:p>
            <a:r>
              <a:rPr lang="en-US" dirty="0" smtClean="0"/>
              <a:t>Printer of paper money</a:t>
            </a:r>
          </a:p>
          <a:p>
            <a:pPr lvl="1"/>
            <a:r>
              <a:rPr lang="en-US" dirty="0" smtClean="0"/>
              <a:t>Chapter 5</a:t>
            </a:r>
          </a:p>
          <a:p>
            <a:r>
              <a:rPr lang="en-US" dirty="0" smtClean="0"/>
              <a:t>Diplomat for the Colonies</a:t>
            </a:r>
          </a:p>
          <a:p>
            <a:pPr lvl="1"/>
            <a:r>
              <a:rPr lang="en-US" dirty="0" smtClean="0"/>
              <a:t>Chapter 8</a:t>
            </a:r>
          </a:p>
          <a:p>
            <a:r>
              <a:rPr lang="en-US" dirty="0" smtClean="0"/>
              <a:t>Senior Revolutionary and Founding Father</a:t>
            </a:r>
          </a:p>
          <a:p>
            <a:pPr lvl="1"/>
            <a:r>
              <a:rPr lang="en-US" dirty="0" smtClean="0"/>
              <a:t>Chapter 9</a:t>
            </a:r>
            <a:endParaRPr lang="en-US" dirty="0"/>
          </a:p>
        </p:txBody>
      </p:sp>
      <p:pic>
        <p:nvPicPr>
          <p:cNvPr id="5" name="Picture 12" descr="mage result for benjamin franklin and the birth of a paper money economy"/>
          <p:cNvPicPr>
            <a:picLocks noChangeAspect="1" noChangeArrowheads="1"/>
          </p:cNvPicPr>
          <p:nvPr/>
        </p:nvPicPr>
        <p:blipFill rotWithShape="1">
          <a:blip r:embed="rId2">
            <a:extLst>
              <a:ext uri="{28A0092B-C50C-407E-A947-70E740481C1C}">
                <a14:useLocalDpi xmlns:a14="http://schemas.microsoft.com/office/drawing/2010/main" val="0"/>
              </a:ext>
            </a:extLst>
          </a:blip>
          <a:srcRect l="29185" r="29345" b="9520"/>
          <a:stretch/>
        </p:blipFill>
        <p:spPr bwMode="auto">
          <a:xfrm>
            <a:off x="6550089" y="1234295"/>
            <a:ext cx="4348066" cy="553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6081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informational texts associated with </a:t>
            </a:r>
            <a:r>
              <a:rPr lang="en-US" i="1" dirty="0" smtClean="0"/>
              <a:t>Ben and Me</a:t>
            </a:r>
            <a:r>
              <a:rPr lang="en-US" dirty="0" smtClean="0"/>
              <a:t> .</a:t>
            </a:r>
            <a:endParaRPr lang="en-US" dirty="0"/>
          </a:p>
        </p:txBody>
      </p:sp>
      <p:sp>
        <p:nvSpPr>
          <p:cNvPr id="3" name="Content Placeholder 2"/>
          <p:cNvSpPr>
            <a:spLocks noGrp="1"/>
          </p:cNvSpPr>
          <p:nvPr>
            <p:ph idx="1"/>
          </p:nvPr>
        </p:nvSpPr>
        <p:spPr>
          <a:xfrm>
            <a:off x="838200" y="1825625"/>
            <a:ext cx="4686300" cy="4351338"/>
          </a:xfrm>
        </p:spPr>
        <p:txBody>
          <a:bodyPr>
            <a:normAutofit lnSpcReduction="10000"/>
          </a:bodyPr>
          <a:lstStyle/>
          <a:p>
            <a:r>
              <a:rPr lang="en-US" dirty="0" smtClean="0"/>
              <a:t>What is a portrait bust?</a:t>
            </a:r>
          </a:p>
          <a:p>
            <a:r>
              <a:rPr lang="en-US" dirty="0" smtClean="0"/>
              <a:t>Why does the author refer to Franklin as a celebrity?</a:t>
            </a:r>
          </a:p>
          <a:p>
            <a:r>
              <a:rPr lang="en-US" dirty="0"/>
              <a:t>The text says that Houdon captured Benjamin Franklin's intelligence in this sculpture. Explain whether or not you agree with this statement. Support your opinion with evidence from the image and text. </a:t>
            </a:r>
          </a:p>
          <a:p>
            <a:endParaRPr lang="en-US" dirty="0"/>
          </a:p>
        </p:txBody>
      </p:sp>
      <p:pic>
        <p:nvPicPr>
          <p:cNvPr id="4" name="Picture 3"/>
          <p:cNvPicPr>
            <a:picLocks noChangeAspect="1"/>
          </p:cNvPicPr>
          <p:nvPr/>
        </p:nvPicPr>
        <p:blipFill>
          <a:blip r:embed="rId2"/>
          <a:stretch>
            <a:fillRect/>
          </a:stretch>
        </p:blipFill>
        <p:spPr>
          <a:xfrm>
            <a:off x="6674864" y="1205496"/>
            <a:ext cx="3992923" cy="5167312"/>
          </a:xfrm>
          <a:prstGeom prst="rect">
            <a:avLst/>
          </a:prstGeom>
        </p:spPr>
      </p:pic>
    </p:spTree>
    <p:extLst>
      <p:ext uri="{BB962C8B-B14F-4D97-AF65-F5344CB8AC3E}">
        <p14:creationId xmlns:p14="http://schemas.microsoft.com/office/powerpoint/2010/main" val="160700041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843743"/>
          </a:xfrm>
        </p:spPr>
        <p:txBody>
          <a:bodyPr/>
          <a:lstStyle/>
          <a:p>
            <a:r>
              <a:rPr lang="en-US" dirty="0" smtClean="0"/>
              <a:t>Compare two texts.</a:t>
            </a:r>
            <a:endParaRPr lang="en-US"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059823906"/>
              </p:ext>
            </p:extLst>
          </p:nvPr>
        </p:nvGraphicFramePr>
        <p:xfrm>
          <a:off x="726989" y="1690688"/>
          <a:ext cx="10515600" cy="4754880"/>
        </p:xfrm>
        <a:graphic>
          <a:graphicData uri="http://schemas.openxmlformats.org/drawingml/2006/table">
            <a:tbl>
              <a:tblPr firstRow="1" bandRow="1">
                <a:tableStyleId>{5C22544A-7EE6-4342-B048-85BDC9FD1C3A}</a:tableStyleId>
              </a:tblPr>
              <a:tblGrid>
                <a:gridCol w="4314568"/>
                <a:gridCol w="2289141"/>
                <a:gridCol w="2324746"/>
                <a:gridCol w="1587145"/>
              </a:tblGrid>
              <a:tr h="370840">
                <a:tc>
                  <a:txBody>
                    <a:bodyPr/>
                    <a:lstStyle/>
                    <a:p>
                      <a:endParaRPr lang="en-US" dirty="0"/>
                    </a:p>
                  </a:txBody>
                  <a:tcPr/>
                </a:tc>
                <a:tc>
                  <a:txBody>
                    <a:bodyPr/>
                    <a:lstStyle/>
                    <a:p>
                      <a:r>
                        <a:rPr lang="en-US" dirty="0" smtClean="0"/>
                        <a:t>Evidence in </a:t>
                      </a:r>
                    </a:p>
                    <a:p>
                      <a:r>
                        <a:rPr lang="en-US" i="1" dirty="0" smtClean="0"/>
                        <a:t>Poor</a:t>
                      </a:r>
                      <a:r>
                        <a:rPr lang="en-US" i="1" baseline="0" dirty="0" smtClean="0"/>
                        <a:t> Richard’s </a:t>
                      </a:r>
                      <a:r>
                        <a:rPr lang="en-US" i="1" baseline="0" dirty="0" err="1" smtClean="0"/>
                        <a:t>Almanack</a:t>
                      </a:r>
                      <a:endParaRPr lang="en-US" i="1" dirty="0"/>
                    </a:p>
                  </a:txBody>
                  <a:tcPr/>
                </a:tc>
                <a:tc>
                  <a:txBody>
                    <a:bodyPr/>
                    <a:lstStyle/>
                    <a:p>
                      <a:r>
                        <a:rPr lang="en-US" dirty="0" smtClean="0"/>
                        <a:t>Evidence in </a:t>
                      </a:r>
                    </a:p>
                    <a:p>
                      <a:r>
                        <a:rPr lang="en-US" i="1" dirty="0" smtClean="0"/>
                        <a:t>Poor Richard’s </a:t>
                      </a:r>
                      <a:r>
                        <a:rPr lang="en-US" i="1" dirty="0" err="1" smtClean="0"/>
                        <a:t>Almanack</a:t>
                      </a:r>
                      <a:r>
                        <a:rPr lang="en-US" i="1" dirty="0" smtClean="0"/>
                        <a:t> is Published</a:t>
                      </a:r>
                    </a:p>
                  </a:txBody>
                  <a:tcPr/>
                </a:tc>
                <a:tc>
                  <a:txBody>
                    <a:bodyPr/>
                    <a:lstStyle/>
                    <a:p>
                      <a:r>
                        <a:rPr lang="en-US" dirty="0" smtClean="0"/>
                        <a:t>Evidence in Both</a:t>
                      </a:r>
                      <a:endParaRPr lang="en-US" dirty="0"/>
                    </a:p>
                  </a:txBody>
                  <a:tcPr/>
                </a:tc>
              </a:tr>
              <a:tr h="370840">
                <a:tc>
                  <a:txBody>
                    <a:bodyPr/>
                    <a:lstStyle/>
                    <a:p>
                      <a:r>
                        <a:rPr lang="en-US" dirty="0" smtClean="0"/>
                        <a:t>Poor Richard’s </a:t>
                      </a:r>
                      <a:r>
                        <a:rPr lang="en-US" dirty="0" err="1" smtClean="0"/>
                        <a:t>Almanack</a:t>
                      </a:r>
                      <a:r>
                        <a:rPr lang="en-US" dirty="0" smtClean="0"/>
                        <a:t> contained weather predictions,</a:t>
                      </a:r>
                      <a:r>
                        <a:rPr lang="en-US" baseline="0" dirty="0" smtClean="0"/>
                        <a:t> sayings, and poems.</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Benjamin Franklin published </a:t>
                      </a:r>
                      <a:r>
                        <a:rPr lang="en-US" i="1" dirty="0" smtClean="0"/>
                        <a:t>Poor Richard’s </a:t>
                      </a:r>
                      <a:r>
                        <a:rPr lang="en-US" i="1" dirty="0" err="1" smtClean="0"/>
                        <a:t>Almanack</a:t>
                      </a:r>
                      <a:r>
                        <a:rPr lang="en-US" i="1" baseline="0" dirty="0" smtClean="0"/>
                        <a:t> </a:t>
                      </a:r>
                      <a:r>
                        <a:rPr lang="en-US" i="0" baseline="0" dirty="0" smtClean="0"/>
                        <a:t>in 1732.</a:t>
                      </a:r>
                      <a:endParaRPr lang="en-US" i="0"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Benjamin Franklin</a:t>
                      </a:r>
                      <a:r>
                        <a:rPr lang="en-US" baseline="0" dirty="0" smtClean="0"/>
                        <a:t> was a representative of Pennsylvania in the dispute with England.</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Poor Richard’s </a:t>
                      </a:r>
                      <a:r>
                        <a:rPr lang="en-US" i="1" dirty="0" err="1" smtClean="0"/>
                        <a:t>Almanack</a:t>
                      </a:r>
                      <a:r>
                        <a:rPr lang="en-US" i="1" dirty="0" smtClean="0"/>
                        <a:t> </a:t>
                      </a:r>
                      <a:r>
                        <a:rPr lang="en-US" dirty="0" smtClean="0"/>
                        <a:t>was published for 25 years.</a:t>
                      </a:r>
                      <a:endParaRPr lang="en-US" i="1" dirty="0"/>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r>
                        <a:rPr lang="en-US" dirty="0" smtClean="0"/>
                        <a:t>The oldest almanac still in circulation is the </a:t>
                      </a:r>
                      <a:r>
                        <a:rPr lang="en-US" i="1" dirty="0" smtClean="0"/>
                        <a:t>Old Farmer’s Almanac.</a:t>
                      </a:r>
                      <a:endParaRPr lang="en-US" i="1"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Benjamin Franklin became</a:t>
                      </a:r>
                      <a:r>
                        <a:rPr lang="en-US" baseline="0" dirty="0" smtClean="0"/>
                        <a:t> the official printer of currency </a:t>
                      </a:r>
                      <a:r>
                        <a:rPr lang="en-US" baseline="0" smtClean="0"/>
                        <a:t>for Pennsylvania.</a:t>
                      </a:r>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5601806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 additional resources if available</a:t>
            </a:r>
            <a:endParaRPr lang="en-US" dirty="0"/>
          </a:p>
        </p:txBody>
      </p:sp>
      <p:sp>
        <p:nvSpPr>
          <p:cNvPr id="3" name="Content Placeholder 2"/>
          <p:cNvSpPr>
            <a:spLocks noGrp="1"/>
          </p:cNvSpPr>
          <p:nvPr>
            <p:ph idx="1"/>
          </p:nvPr>
        </p:nvSpPr>
        <p:spPr/>
        <p:txBody>
          <a:bodyPr/>
          <a:lstStyle/>
          <a:p>
            <a:r>
              <a:rPr lang="en-US" u="sng" dirty="0">
                <a:hlinkClick r:id="rId2"/>
              </a:rPr>
              <a:t>https://www.readworks.org/article/The-American-Revolutionary-War/bd014cce-fbb2-4a72-bc91-d4598ae251b9#!articleTab:content/contentSection:b143f3d8-6af5-473e-a1ed-195ee429a9ef/</a:t>
            </a:r>
            <a:r>
              <a:rPr lang="en-US" dirty="0"/>
              <a:t> (article a day</a:t>
            </a:r>
            <a:r>
              <a:rPr lang="en-US" dirty="0" smtClean="0"/>
              <a:t>)</a:t>
            </a:r>
            <a:endParaRPr lang="en-US" dirty="0"/>
          </a:p>
          <a:p>
            <a:r>
              <a:rPr lang="en-US" u="sng" dirty="0">
                <a:hlinkClick r:id="rId3"/>
              </a:rPr>
              <a:t>https://www.stlouisfed.org/education/ben-franklin-highlighting-the-printer</a:t>
            </a:r>
            <a:r>
              <a:rPr lang="en-US" dirty="0"/>
              <a:t> Federal </a:t>
            </a:r>
            <a:r>
              <a:rPr lang="en-US" dirty="0" smtClean="0"/>
              <a:t>Reserve</a:t>
            </a:r>
          </a:p>
          <a:p>
            <a:r>
              <a:rPr lang="en-US" dirty="0" smtClean="0">
                <a:hlinkClick r:id="rId4"/>
              </a:rPr>
              <a:t>https://www.fi.edu/benjamin-franklin/inventions</a:t>
            </a:r>
            <a:r>
              <a:rPr lang="en-US" dirty="0" smtClean="0"/>
              <a:t> </a:t>
            </a:r>
            <a:endParaRPr lang="en-US" dirty="0"/>
          </a:p>
          <a:p>
            <a:endParaRPr lang="en-US" dirty="0"/>
          </a:p>
        </p:txBody>
      </p:sp>
    </p:spTree>
    <p:extLst>
      <p:ext uri="{BB962C8B-B14F-4D97-AF65-F5344CB8AC3E}">
        <p14:creationId xmlns:p14="http://schemas.microsoft.com/office/powerpoint/2010/main" val="12117817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the essential question.</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4" name="TextBox 3"/>
          <p:cNvSpPr txBox="1"/>
          <p:nvPr/>
        </p:nvSpPr>
        <p:spPr>
          <a:xfrm>
            <a:off x="700088" y="1825625"/>
            <a:ext cx="11325666" cy="1569660"/>
          </a:xfrm>
          <a:prstGeom prst="rect">
            <a:avLst/>
          </a:prstGeom>
          <a:noFill/>
        </p:spPr>
        <p:txBody>
          <a:bodyPr wrap="square" rtlCol="0">
            <a:spAutoFit/>
          </a:bodyPr>
          <a:lstStyle/>
          <a:p>
            <a:r>
              <a:rPr lang="en-US" sz="3200"/>
              <a:t>Essential question:  What is the impact of Benjamin Franklins inventions both yesterday and today?</a:t>
            </a:r>
          </a:p>
          <a:p>
            <a:endParaRPr lang="en-US" sz="3200" dirty="0"/>
          </a:p>
        </p:txBody>
      </p:sp>
    </p:spTree>
    <p:extLst>
      <p:ext uri="{BB962C8B-B14F-4D97-AF65-F5344CB8AC3E}">
        <p14:creationId xmlns:p14="http://schemas.microsoft.com/office/powerpoint/2010/main" val="394425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838200" y="1825625"/>
            <a:ext cx="6877050" cy="4351338"/>
          </a:xfrm>
        </p:spPr>
        <p:txBody>
          <a:bodyPr/>
          <a:lstStyle/>
          <a:p>
            <a:r>
              <a:rPr lang="en-US" dirty="0" smtClean="0"/>
              <a:t>Thank you for your time and attention!</a:t>
            </a:r>
          </a:p>
          <a:p>
            <a:endParaRPr lang="en-US" dirty="0"/>
          </a:p>
          <a:p>
            <a:r>
              <a:rPr lang="en-US" dirty="0" smtClean="0"/>
              <a:t>Deborah </a:t>
            </a:r>
            <a:r>
              <a:rPr lang="en-US" dirty="0" err="1" smtClean="0"/>
              <a:t>Kozdras</a:t>
            </a:r>
            <a:r>
              <a:rPr lang="en-US" dirty="0" smtClean="0"/>
              <a:t>		</a:t>
            </a:r>
            <a:r>
              <a:rPr lang="en-US" dirty="0" smtClean="0">
                <a:hlinkClick r:id="rId2"/>
              </a:rPr>
              <a:t>dkozdras@usf.edu</a:t>
            </a:r>
            <a:endParaRPr lang="en-US" dirty="0" smtClean="0"/>
          </a:p>
          <a:p>
            <a:r>
              <a:rPr lang="en-US" dirty="0" smtClean="0"/>
              <a:t>Sherry Moser		</a:t>
            </a:r>
            <a:r>
              <a:rPr lang="en-US" dirty="0" smtClean="0">
                <a:hlinkClick r:id="rId3"/>
              </a:rPr>
              <a:t>smoser@usf.edu</a:t>
            </a:r>
            <a:r>
              <a:rPr lang="en-US" dirty="0" smtClean="0"/>
              <a:t> </a:t>
            </a:r>
            <a:endParaRPr lang="en-US" dirty="0"/>
          </a:p>
        </p:txBody>
      </p:sp>
      <p:pic>
        <p:nvPicPr>
          <p:cNvPr id="1026" name="Picture 2" descr="mage result for university of south flori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5302" y="657225"/>
            <a:ext cx="254317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378199"/>
            <a:ext cx="2271715" cy="2798763"/>
          </a:xfrm>
          <a:prstGeom prst="rect">
            <a:avLst/>
          </a:prstGeom>
          <a:noFill/>
          <a:ln>
            <a:noFill/>
          </a:ln>
        </p:spPr>
      </p:pic>
    </p:spTree>
    <p:extLst>
      <p:ext uri="{BB962C8B-B14F-4D97-AF65-F5344CB8AC3E}">
        <p14:creationId xmlns:p14="http://schemas.microsoft.com/office/powerpoint/2010/main" val="503137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the informational text.</a:t>
            </a:r>
            <a:endParaRPr lang="en-US" dirty="0"/>
          </a:p>
        </p:txBody>
      </p:sp>
      <p:sp>
        <p:nvSpPr>
          <p:cNvPr id="3" name="Content Placeholder 2"/>
          <p:cNvSpPr>
            <a:spLocks noGrp="1"/>
          </p:cNvSpPr>
          <p:nvPr>
            <p:ph idx="1"/>
          </p:nvPr>
        </p:nvSpPr>
        <p:spPr>
          <a:xfrm>
            <a:off x="838200" y="1825625"/>
            <a:ext cx="4686300" cy="4351338"/>
          </a:xfrm>
        </p:spPr>
        <p:txBody>
          <a:bodyPr/>
          <a:lstStyle/>
          <a:p>
            <a:r>
              <a:rPr lang="en-US" dirty="0" smtClean="0"/>
              <a:t>What did the family need at the store?</a:t>
            </a:r>
          </a:p>
          <a:p>
            <a:r>
              <a:rPr lang="en-US" dirty="0" smtClean="0"/>
              <a:t>Why didn’t the dad let the boy have candy?</a:t>
            </a:r>
          </a:p>
          <a:p>
            <a:r>
              <a:rPr lang="en-US" dirty="0" smtClean="0"/>
              <a:t>Look at the picture.  What are some other foods that the family might need?</a:t>
            </a:r>
          </a:p>
          <a:p>
            <a:r>
              <a:rPr lang="en-US" dirty="0" smtClean="0"/>
              <a:t>Why did the family buy at the store?</a:t>
            </a:r>
            <a:endParaRPr lang="en-US" dirty="0"/>
          </a:p>
        </p:txBody>
      </p:sp>
      <p:pic>
        <p:nvPicPr>
          <p:cNvPr id="4" name="Picture 3"/>
          <p:cNvPicPr>
            <a:picLocks noChangeAspect="1"/>
          </p:cNvPicPr>
          <p:nvPr/>
        </p:nvPicPr>
        <p:blipFill>
          <a:blip r:embed="rId2"/>
          <a:stretch>
            <a:fillRect/>
          </a:stretch>
        </p:blipFill>
        <p:spPr>
          <a:xfrm>
            <a:off x="7728124" y="947739"/>
            <a:ext cx="3992923" cy="5167312"/>
          </a:xfrm>
          <a:prstGeom prst="rect">
            <a:avLst/>
          </a:prstGeom>
        </p:spPr>
      </p:pic>
    </p:spTree>
    <p:extLst>
      <p:ext uri="{BB962C8B-B14F-4D97-AF65-F5344CB8AC3E}">
        <p14:creationId xmlns:p14="http://schemas.microsoft.com/office/powerpoint/2010/main" val="9821445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TotalTime>
  <Words>3633</Words>
  <Application>Microsoft Macintosh PowerPoint</Application>
  <PresentationFormat>Widescreen</PresentationFormat>
  <Paragraphs>568</Paragraphs>
  <Slides>88</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88</vt:i4>
      </vt:variant>
    </vt:vector>
  </HeadingPairs>
  <TitlesOfParts>
    <vt:vector size="92" baseType="lpstr">
      <vt:lpstr>Arial</vt:lpstr>
      <vt:lpstr>Calibri</vt:lpstr>
      <vt:lpstr>Calibri Light</vt:lpstr>
      <vt:lpstr>Office Theme</vt:lpstr>
      <vt:lpstr>Text Sets:  Using Popular Children’s Literature, Informational Texts, and Primary Sources to Integrate Literacy and Social Studies </vt:lpstr>
      <vt:lpstr>Social Studies:  What’s going on?</vt:lpstr>
      <vt:lpstr>Text Sets:  What are they?</vt:lpstr>
      <vt:lpstr>Text Sets: Why use them?</vt:lpstr>
      <vt:lpstr>Kindergarten</vt:lpstr>
      <vt:lpstr>Econ Express Lesson:  What Can I Buy?</vt:lpstr>
      <vt:lpstr> Image analysis</vt:lpstr>
      <vt:lpstr>Read the literary text.</vt:lpstr>
      <vt:lpstr>Read the informational text.</vt:lpstr>
      <vt:lpstr>Provide additional tasks if available.</vt:lpstr>
      <vt:lpstr>Analyze a Primary Source</vt:lpstr>
      <vt:lpstr>Write about the primary source.</vt:lpstr>
      <vt:lpstr>Answer the essential question.</vt:lpstr>
      <vt:lpstr>First Grade</vt:lpstr>
      <vt:lpstr>Econ Express:  Goods and Services</vt:lpstr>
      <vt:lpstr>Econ Express:  Choices, Choices</vt:lpstr>
      <vt:lpstr>Image Analysis</vt:lpstr>
      <vt:lpstr>Read the literary text.</vt:lpstr>
      <vt:lpstr>Learn about Lombardi’s Pizzeria – The oldest pizzeria in the United States.</vt:lpstr>
      <vt:lpstr>Read the informational text.</vt:lpstr>
      <vt:lpstr>Analyze a Primary Source</vt:lpstr>
      <vt:lpstr>Analyze a Primary Source</vt:lpstr>
      <vt:lpstr>Write about the primary source.</vt:lpstr>
      <vt:lpstr>Provide additional tasks if available.</vt:lpstr>
      <vt:lpstr>Answer the essential question.</vt:lpstr>
      <vt:lpstr>Second Grade</vt:lpstr>
      <vt:lpstr>Econ Express: Saving and Spending</vt:lpstr>
      <vt:lpstr>Image Analysis</vt:lpstr>
      <vt:lpstr>Read the literary text.</vt:lpstr>
      <vt:lpstr>Extend the literary text.</vt:lpstr>
      <vt:lpstr>Read the informational text.</vt:lpstr>
      <vt:lpstr>Read the informational text.</vt:lpstr>
      <vt:lpstr>Read the informational text.</vt:lpstr>
      <vt:lpstr>Read the informational text.</vt:lpstr>
      <vt:lpstr>Read the informational text.</vt:lpstr>
      <vt:lpstr>Read the informational text.</vt:lpstr>
      <vt:lpstr>Analyze a Primary Source</vt:lpstr>
      <vt:lpstr>Analyze a Primary Source</vt:lpstr>
      <vt:lpstr>Write about the Primary Source</vt:lpstr>
      <vt:lpstr>Answer the essential question.</vt:lpstr>
      <vt:lpstr>Third Grade</vt:lpstr>
      <vt:lpstr>Econ Express:  Buyers and Sellers</vt:lpstr>
      <vt:lpstr>Image Analysis</vt:lpstr>
      <vt:lpstr>Read the literary text</vt:lpstr>
      <vt:lpstr>Read the literary text –  page 31 </vt:lpstr>
      <vt:lpstr>Econ Express:  Characteristics of Money</vt:lpstr>
      <vt:lpstr>Read the informational text.</vt:lpstr>
      <vt:lpstr>Read the informational text.</vt:lpstr>
      <vt:lpstr>Read the informational text.</vt:lpstr>
      <vt:lpstr>Read the informational text.</vt:lpstr>
      <vt:lpstr>Analyze a Primary Source</vt:lpstr>
      <vt:lpstr>Write about the primary source.</vt:lpstr>
      <vt:lpstr>Compare two texts.</vt:lpstr>
      <vt:lpstr>Compare two texts.</vt:lpstr>
      <vt:lpstr>Provide additional tasks if available.</vt:lpstr>
      <vt:lpstr>Answer the essential question.</vt:lpstr>
      <vt:lpstr>Fourth Grade</vt:lpstr>
      <vt:lpstr>Econ Express: Entrepreneurs </vt:lpstr>
      <vt:lpstr>Image Analysis</vt:lpstr>
      <vt:lpstr>Read the literary text.</vt:lpstr>
      <vt:lpstr>Read the literary text.</vt:lpstr>
      <vt:lpstr>Read the informational texts associated with A Land Remembered.</vt:lpstr>
      <vt:lpstr>Read the informational texts associated with A Land Remembered.</vt:lpstr>
      <vt:lpstr>Read the informational texts associated with A Land Remembered.</vt:lpstr>
      <vt:lpstr>Read the informational texts associated with A Land Remembered.</vt:lpstr>
      <vt:lpstr>Compare two texts.</vt:lpstr>
      <vt:lpstr>Analyze Primary Sources:  Interviews with Patrick Smith</vt:lpstr>
      <vt:lpstr>Writing about the primary sources.</vt:lpstr>
      <vt:lpstr>Provide additional tasks if available.</vt:lpstr>
      <vt:lpstr>Answer the essential question.</vt:lpstr>
      <vt:lpstr>Fifth Grade</vt:lpstr>
      <vt:lpstr>Econ Express: Technology in the New Nation</vt:lpstr>
      <vt:lpstr>Analyze a Primary Source</vt:lpstr>
      <vt:lpstr>Read the literary text.</vt:lpstr>
      <vt:lpstr>Read the literary text.</vt:lpstr>
      <vt:lpstr>PowerPoint Presentation</vt:lpstr>
      <vt:lpstr>PowerPoint Presentation</vt:lpstr>
      <vt:lpstr>Read the literary text.</vt:lpstr>
      <vt:lpstr>FSA new type of questions</vt:lpstr>
      <vt:lpstr>Analyze a Primary Source</vt:lpstr>
      <vt:lpstr>Write about the primary sources.</vt:lpstr>
      <vt:lpstr>Read informational texts associated with Ben and Me .</vt:lpstr>
      <vt:lpstr>Read informational texts associated with Ben and Me .</vt:lpstr>
      <vt:lpstr>Read informational texts associated with Ben and Me .</vt:lpstr>
      <vt:lpstr>Compare two texts.</vt:lpstr>
      <vt:lpstr>Provide additional resources if available</vt:lpstr>
      <vt:lpstr>Answer the essential question.</vt:lpstr>
      <vt:lpstr>Questions?</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 Sets:  Using Popular Children’s Literature, Informational Texts, and Primary Sources to Integrate Literacy and Social Studies </dc:title>
  <dc:creator>Moser, Sharon</dc:creator>
  <cp:lastModifiedBy>Moser, Sharon</cp:lastModifiedBy>
  <cp:revision>112</cp:revision>
  <dcterms:created xsi:type="dcterms:W3CDTF">2018-10-05T16:58:15Z</dcterms:created>
  <dcterms:modified xsi:type="dcterms:W3CDTF">2019-02-19T19:55:05Z</dcterms:modified>
</cp:coreProperties>
</file>