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316" r:id="rId2"/>
    <p:sldId id="425" r:id="rId3"/>
    <p:sldId id="426" r:id="rId4"/>
    <p:sldId id="427" r:id="rId5"/>
    <p:sldId id="416" r:id="rId6"/>
    <p:sldId id="417" r:id="rId7"/>
    <p:sldId id="418" r:id="rId8"/>
    <p:sldId id="423" r:id="rId9"/>
    <p:sldId id="420" r:id="rId10"/>
    <p:sldId id="428" r:id="rId11"/>
    <p:sldId id="429" r:id="rId12"/>
    <p:sldId id="422" r:id="rId13"/>
    <p:sldId id="421" r:id="rId14"/>
    <p:sldId id="424" r:id="rId15"/>
    <p:sldId id="384" r:id="rId16"/>
    <p:sldId id="399"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06"/>
  </p:normalViewPr>
  <p:slideViewPr>
    <p:cSldViewPr snapToGrid="0" snapToObjects="1">
      <p:cViewPr varScale="1">
        <p:scale>
          <a:sx n="82" d="100"/>
          <a:sy n="82" d="100"/>
        </p:scale>
        <p:origin x="1816"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7D30BD-EA51-354F-A76A-DFFC8617BE6D}" type="datetimeFigureOut">
              <a:rPr lang="en-US" smtClean="0"/>
              <a:t>10/21/19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2C8FA0-E86A-AE4C-B9C1-25642DB01E43}" type="slidenum">
              <a:rPr lang="en-US" smtClean="0"/>
              <a:t>‹#›</a:t>
            </a:fld>
            <a:endParaRPr lang="en-US"/>
          </a:p>
        </p:txBody>
      </p:sp>
    </p:spTree>
    <p:extLst>
      <p:ext uri="{BB962C8B-B14F-4D97-AF65-F5344CB8AC3E}">
        <p14:creationId xmlns:p14="http://schemas.microsoft.com/office/powerpoint/2010/main" val="31826717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C601A2F-7AD3-9946-8759-3F2A9E226974}" type="datetimeFigureOut">
              <a:rPr lang="en-US" smtClean="0"/>
              <a:t>10/21/19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3579528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601A2F-7AD3-9946-8759-3F2A9E226974}" type="datetimeFigureOut">
              <a:rPr lang="en-US" smtClean="0"/>
              <a:t>10/21/19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1074097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601A2F-7AD3-9946-8759-3F2A9E226974}" type="datetimeFigureOut">
              <a:rPr lang="en-US" smtClean="0"/>
              <a:t>10/21/19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245466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601A2F-7AD3-9946-8759-3F2A9E226974}" type="datetimeFigureOut">
              <a:rPr lang="en-US" smtClean="0"/>
              <a:t>10/21/19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553201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601A2F-7AD3-9946-8759-3F2A9E226974}" type="datetimeFigureOut">
              <a:rPr lang="en-US" smtClean="0"/>
              <a:t>10/21/19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3819211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601A2F-7AD3-9946-8759-3F2A9E226974}" type="datetimeFigureOut">
              <a:rPr lang="en-US" smtClean="0"/>
              <a:t>10/21/19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264253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601A2F-7AD3-9946-8759-3F2A9E226974}" type="datetimeFigureOut">
              <a:rPr lang="en-US" smtClean="0"/>
              <a:t>10/21/19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1471081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601A2F-7AD3-9946-8759-3F2A9E226974}" type="datetimeFigureOut">
              <a:rPr lang="en-US" smtClean="0"/>
              <a:t>10/21/19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402103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601A2F-7AD3-9946-8759-3F2A9E226974}" type="datetimeFigureOut">
              <a:rPr lang="en-US" smtClean="0"/>
              <a:t>10/21/19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3696507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601A2F-7AD3-9946-8759-3F2A9E226974}" type="datetimeFigureOut">
              <a:rPr lang="en-US" smtClean="0"/>
              <a:t>10/21/19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2121567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601A2F-7AD3-9946-8759-3F2A9E226974}" type="datetimeFigureOut">
              <a:rPr lang="en-US" smtClean="0"/>
              <a:t>10/21/19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342263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01A2F-7AD3-9946-8759-3F2A9E226974}" type="datetimeFigureOut">
              <a:rPr lang="en-US" smtClean="0"/>
              <a:t>10/21/19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ABD0D-2B6F-2741-80E5-055B9DE03F9F}" type="slidenum">
              <a:rPr lang="en-US" smtClean="0"/>
              <a:t>‹#›</a:t>
            </a:fld>
            <a:endParaRPr lang="en-US"/>
          </a:p>
        </p:txBody>
      </p:sp>
    </p:spTree>
    <p:extLst>
      <p:ext uri="{BB962C8B-B14F-4D97-AF65-F5344CB8AC3E}">
        <p14:creationId xmlns:p14="http://schemas.microsoft.com/office/powerpoint/2010/main" val="1733897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arcgis.com/home/webmap/viewer.html?webmap=55399ae83b1f43e1a9d3d7f5e946da23"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depts.washington.edu/silkroad/exhibit/timeline.html"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www.nationalgeographic.com/archaeology-and-history/magazine/2018/01-02/silk-road-history/" TargetMode="External"/><Relationship Id="rId2" Type="http://schemas.openxmlformats.org/officeDocument/2006/relationships/hyperlink" Target="http://dsr.nii.ac.jp/rarebook/02/index.html.en"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khanacademy.org/humanities/world-history/ancient-medieval/silk-road/v/early-silk-road" TargetMode="Externa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readwritethink.org/professional-development/strategy-guides/inquiry-charts-charts-30762.html"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mfastpete.org/obj/standing-horse/" TargetMode="External"/><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ate-farm-logo-vector_0.png"/>
          <p:cNvPicPr>
            <a:picLocks noChangeAspect="1"/>
          </p:cNvPicPr>
          <p:nvPr/>
        </p:nvPicPr>
        <p:blipFill rotWithShape="1">
          <a:blip r:embed="rId2">
            <a:extLst>
              <a:ext uri="{28A0092B-C50C-407E-A947-70E740481C1C}">
                <a14:useLocalDpi xmlns:a14="http://schemas.microsoft.com/office/drawing/2010/main" val="0"/>
              </a:ext>
            </a:extLst>
          </a:blip>
          <a:srcRect t="-2328" b="37061"/>
          <a:stretch/>
        </p:blipFill>
        <p:spPr>
          <a:xfrm>
            <a:off x="6375400" y="4714502"/>
            <a:ext cx="2476500" cy="1616344"/>
          </a:xfrm>
          <a:prstGeom prst="rect">
            <a:avLst/>
          </a:prstGeom>
        </p:spPr>
      </p:pic>
      <p:sp>
        <p:nvSpPr>
          <p:cNvPr id="2" name="Title 1"/>
          <p:cNvSpPr>
            <a:spLocks noGrp="1"/>
          </p:cNvSpPr>
          <p:nvPr>
            <p:ph type="ctrTitle"/>
          </p:nvPr>
        </p:nvSpPr>
        <p:spPr>
          <a:xfrm>
            <a:off x="419100" y="454026"/>
            <a:ext cx="7772400" cy="904874"/>
          </a:xfrm>
        </p:spPr>
        <p:txBody>
          <a:bodyPr>
            <a:normAutofit fontScale="90000"/>
          </a:bodyPr>
          <a:lstStyle/>
          <a:p>
            <a:r>
              <a:rPr lang="en-US" sz="3600" dirty="0"/>
              <a:t>USF Stavros Center Presents:</a:t>
            </a:r>
            <a:br>
              <a:rPr lang="en-US" sz="3600" dirty="0"/>
            </a:br>
            <a:endParaRPr lang="en-US" sz="3600" dirty="0"/>
          </a:p>
        </p:txBody>
      </p:sp>
      <p:sp>
        <p:nvSpPr>
          <p:cNvPr id="3" name="Subtitle 2"/>
          <p:cNvSpPr>
            <a:spLocks noGrp="1"/>
          </p:cNvSpPr>
          <p:nvPr>
            <p:ph type="subTitle" idx="1"/>
          </p:nvPr>
        </p:nvSpPr>
        <p:spPr>
          <a:xfrm>
            <a:off x="1421982" y="4906728"/>
            <a:ext cx="6400800" cy="1752600"/>
          </a:xfrm>
        </p:spPr>
        <p:txBody>
          <a:bodyPr/>
          <a:lstStyle/>
          <a:p>
            <a:r>
              <a:rPr lang="en-US" dirty="0"/>
              <a:t>Deborah </a:t>
            </a:r>
            <a:r>
              <a:rPr lang="en-US" dirty="0" err="1"/>
              <a:t>Kozdras</a:t>
            </a:r>
            <a:r>
              <a:rPr lang="en-US" dirty="0"/>
              <a:t>, Ph.D.</a:t>
            </a:r>
          </a:p>
        </p:txBody>
      </p:sp>
      <p:sp>
        <p:nvSpPr>
          <p:cNvPr id="5" name="TextBox 4"/>
          <p:cNvSpPr txBox="1"/>
          <p:nvPr/>
        </p:nvSpPr>
        <p:spPr>
          <a:xfrm>
            <a:off x="542353" y="4300352"/>
            <a:ext cx="8024313" cy="584775"/>
          </a:xfrm>
          <a:prstGeom prst="rect">
            <a:avLst/>
          </a:prstGeom>
          <a:noFill/>
        </p:spPr>
        <p:txBody>
          <a:bodyPr wrap="none" rtlCol="0">
            <a:spAutoFit/>
          </a:bodyPr>
          <a:lstStyle/>
          <a:p>
            <a:pPr algn="ctr"/>
            <a:r>
              <a:rPr lang="en-US" sz="3200" b="1" dirty="0"/>
              <a:t>Using Artifacts in Trace-Based Cases: Silk Road</a:t>
            </a:r>
          </a:p>
        </p:txBody>
      </p:sp>
      <p:pic>
        <p:nvPicPr>
          <p:cNvPr id="7" name="Picture 6">
            <a:extLst>
              <a:ext uri="{FF2B5EF4-FFF2-40B4-BE49-F238E27FC236}">
                <a16:creationId xmlns:a16="http://schemas.microsoft.com/office/drawing/2014/main" id="{522162B1-1B03-0345-B7B3-9395AEDAC656}"/>
              </a:ext>
            </a:extLst>
          </p:cNvPr>
          <p:cNvPicPr>
            <a:picLocks noChangeAspect="1"/>
          </p:cNvPicPr>
          <p:nvPr/>
        </p:nvPicPr>
        <p:blipFill>
          <a:blip r:embed="rId3"/>
          <a:stretch>
            <a:fillRect/>
          </a:stretch>
        </p:blipFill>
        <p:spPr>
          <a:xfrm>
            <a:off x="292100" y="5448300"/>
            <a:ext cx="3015281" cy="1021625"/>
          </a:xfrm>
          <a:prstGeom prst="rect">
            <a:avLst/>
          </a:prstGeom>
        </p:spPr>
      </p:pic>
      <p:pic>
        <p:nvPicPr>
          <p:cNvPr id="11" name="Picture 10">
            <a:extLst>
              <a:ext uri="{FF2B5EF4-FFF2-40B4-BE49-F238E27FC236}">
                <a16:creationId xmlns:a16="http://schemas.microsoft.com/office/drawing/2014/main" id="{0D3D750D-3110-694A-BFDB-7F53D1200805}"/>
              </a:ext>
            </a:extLst>
          </p:cNvPr>
          <p:cNvPicPr>
            <a:picLocks noChangeAspect="1"/>
          </p:cNvPicPr>
          <p:nvPr/>
        </p:nvPicPr>
        <p:blipFill>
          <a:blip r:embed="rId4"/>
          <a:stretch>
            <a:fillRect/>
          </a:stretch>
        </p:blipFill>
        <p:spPr>
          <a:xfrm>
            <a:off x="2368550" y="1283324"/>
            <a:ext cx="3873500" cy="2578100"/>
          </a:xfrm>
          <a:prstGeom prst="rect">
            <a:avLst/>
          </a:prstGeom>
        </p:spPr>
      </p:pic>
    </p:spTree>
    <p:extLst>
      <p:ext uri="{BB962C8B-B14F-4D97-AF65-F5344CB8AC3E}">
        <p14:creationId xmlns:p14="http://schemas.microsoft.com/office/powerpoint/2010/main" val="563083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49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5294CF-8FF1-C549-AA97-44632D09E63D}"/>
              </a:ext>
            </a:extLst>
          </p:cNvPr>
          <p:cNvSpPr>
            <a:spLocks noGrp="1"/>
          </p:cNvSpPr>
          <p:nvPr>
            <p:ph type="title"/>
          </p:nvPr>
        </p:nvSpPr>
        <p:spPr/>
        <p:txBody>
          <a:bodyPr>
            <a:normAutofit/>
          </a:bodyPr>
          <a:lstStyle/>
          <a:p>
            <a:r>
              <a:rPr lang="en-US" dirty="0" err="1"/>
              <a:t>Map</a:t>
            </a:r>
            <a:r>
              <a:rPr lang="en-US" sz="2000" dirty="0" err="1">
                <a:hlinkClick r:id="rId2"/>
              </a:rPr>
              <a:t>https</a:t>
            </a:r>
            <a:r>
              <a:rPr lang="en-US" sz="2000" dirty="0">
                <a:hlinkClick r:id="rId2"/>
              </a:rPr>
              <a:t>://www.arcgis.com/home/webmap/viewer.html?webmap=55399ae83b1f43e1a9d3d7f5e946da23</a:t>
            </a:r>
            <a:endParaRPr lang="en-US" sz="2000" dirty="0"/>
          </a:p>
        </p:txBody>
      </p:sp>
      <p:sp>
        <p:nvSpPr>
          <p:cNvPr id="6" name="Content Placeholder 5">
            <a:extLst>
              <a:ext uri="{FF2B5EF4-FFF2-40B4-BE49-F238E27FC236}">
                <a16:creationId xmlns:a16="http://schemas.microsoft.com/office/drawing/2014/main" id="{C75548DC-7E03-EC4C-9B0F-44E5899FA56B}"/>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0A7BB320-EA42-6C48-B521-FFBE4AEB9DCB}"/>
              </a:ext>
            </a:extLst>
          </p:cNvPr>
          <p:cNvPicPr>
            <a:picLocks noChangeAspect="1"/>
          </p:cNvPicPr>
          <p:nvPr/>
        </p:nvPicPr>
        <p:blipFill>
          <a:blip r:embed="rId3"/>
          <a:stretch>
            <a:fillRect/>
          </a:stretch>
        </p:blipFill>
        <p:spPr>
          <a:xfrm>
            <a:off x="0" y="1477108"/>
            <a:ext cx="9144000" cy="5380892"/>
          </a:xfrm>
          <a:prstGeom prst="rect">
            <a:avLst/>
          </a:prstGeom>
        </p:spPr>
      </p:pic>
    </p:spTree>
    <p:extLst>
      <p:ext uri="{BB962C8B-B14F-4D97-AF65-F5344CB8AC3E}">
        <p14:creationId xmlns:p14="http://schemas.microsoft.com/office/powerpoint/2010/main" val="1771437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66E2E-EF5A-B44B-A105-5AFF01F1F828}"/>
              </a:ext>
            </a:extLst>
          </p:cNvPr>
          <p:cNvSpPr>
            <a:spLocks noGrp="1"/>
          </p:cNvSpPr>
          <p:nvPr>
            <p:ph type="title"/>
          </p:nvPr>
        </p:nvSpPr>
        <p:spPr/>
        <p:txBody>
          <a:bodyPr/>
          <a:lstStyle/>
          <a:p>
            <a:r>
              <a:rPr lang="en-US" dirty="0"/>
              <a:t>Clickable Timeline with Artifacts</a:t>
            </a:r>
          </a:p>
        </p:txBody>
      </p:sp>
      <p:sp>
        <p:nvSpPr>
          <p:cNvPr id="3" name="Content Placeholder 2">
            <a:extLst>
              <a:ext uri="{FF2B5EF4-FFF2-40B4-BE49-F238E27FC236}">
                <a16:creationId xmlns:a16="http://schemas.microsoft.com/office/drawing/2014/main" id="{DA6766C0-1CD0-5E48-BC28-BDAEB73240A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A052964-D4FF-924B-8D9A-5ECAD5C08113}"/>
              </a:ext>
            </a:extLst>
          </p:cNvPr>
          <p:cNvPicPr>
            <a:picLocks noChangeAspect="1"/>
          </p:cNvPicPr>
          <p:nvPr/>
        </p:nvPicPr>
        <p:blipFill>
          <a:blip r:embed="rId2"/>
          <a:stretch>
            <a:fillRect/>
          </a:stretch>
        </p:blipFill>
        <p:spPr>
          <a:xfrm>
            <a:off x="0" y="1727481"/>
            <a:ext cx="9144000" cy="4398682"/>
          </a:xfrm>
          <a:prstGeom prst="rect">
            <a:avLst/>
          </a:prstGeom>
        </p:spPr>
      </p:pic>
      <p:sp>
        <p:nvSpPr>
          <p:cNvPr id="5" name="TextBox 4">
            <a:extLst>
              <a:ext uri="{FF2B5EF4-FFF2-40B4-BE49-F238E27FC236}">
                <a16:creationId xmlns:a16="http://schemas.microsoft.com/office/drawing/2014/main" id="{21B5EC61-BFB7-1041-A1E3-01809D9B4177}"/>
              </a:ext>
            </a:extLst>
          </p:cNvPr>
          <p:cNvSpPr txBox="1"/>
          <p:nvPr/>
        </p:nvSpPr>
        <p:spPr>
          <a:xfrm>
            <a:off x="1844299" y="6308725"/>
            <a:ext cx="5786969" cy="369332"/>
          </a:xfrm>
          <a:prstGeom prst="rect">
            <a:avLst/>
          </a:prstGeom>
          <a:noFill/>
        </p:spPr>
        <p:txBody>
          <a:bodyPr wrap="none" rtlCol="0">
            <a:spAutoFit/>
          </a:bodyPr>
          <a:lstStyle/>
          <a:p>
            <a:r>
              <a:rPr lang="en-US" dirty="0">
                <a:hlinkClick r:id="rId3"/>
              </a:rPr>
              <a:t>http://depts.washington.edu/silkroad/exhibit/timeline.html</a:t>
            </a:r>
            <a:endParaRPr lang="en-US" dirty="0"/>
          </a:p>
        </p:txBody>
      </p:sp>
    </p:spTree>
    <p:extLst>
      <p:ext uri="{BB962C8B-B14F-4D97-AF65-F5344CB8AC3E}">
        <p14:creationId xmlns:p14="http://schemas.microsoft.com/office/powerpoint/2010/main" val="1900485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8218-E546-454C-9A12-8A7EB1EAD105}"/>
              </a:ext>
            </a:extLst>
          </p:cNvPr>
          <p:cNvSpPr>
            <a:spLocks noGrp="1"/>
          </p:cNvSpPr>
          <p:nvPr>
            <p:ph type="title"/>
          </p:nvPr>
        </p:nvSpPr>
        <p:spPr>
          <a:xfrm>
            <a:off x="457200" y="273050"/>
            <a:ext cx="7998431" cy="517544"/>
          </a:xfrm>
        </p:spPr>
        <p:txBody>
          <a:bodyPr>
            <a:normAutofit fontScale="90000"/>
          </a:bodyPr>
          <a:lstStyle/>
          <a:p>
            <a:br>
              <a:rPr lang="en-US" dirty="0"/>
            </a:br>
            <a:endParaRPr lang="en-US" dirty="0"/>
          </a:p>
        </p:txBody>
      </p:sp>
      <p:pic>
        <p:nvPicPr>
          <p:cNvPr id="6" name="Content Placeholder 5">
            <a:extLst>
              <a:ext uri="{FF2B5EF4-FFF2-40B4-BE49-F238E27FC236}">
                <a16:creationId xmlns:a16="http://schemas.microsoft.com/office/drawing/2014/main" id="{D80C29C1-1720-CB43-9802-3CE6698D2823}"/>
              </a:ext>
            </a:extLst>
          </p:cNvPr>
          <p:cNvPicPr>
            <a:picLocks noGrp="1" noChangeAspect="1"/>
          </p:cNvPicPr>
          <p:nvPr>
            <p:ph idx="1"/>
          </p:nvPr>
        </p:nvPicPr>
        <p:blipFill>
          <a:blip r:embed="rId2"/>
          <a:stretch>
            <a:fillRect/>
          </a:stretch>
        </p:blipFill>
        <p:spPr>
          <a:xfrm>
            <a:off x="996593" y="1976065"/>
            <a:ext cx="7551505" cy="4794604"/>
          </a:xfrm>
          <a:prstGeom prst="rect">
            <a:avLst/>
          </a:prstGeom>
        </p:spPr>
      </p:pic>
      <p:pic>
        <p:nvPicPr>
          <p:cNvPr id="5" name="Picture 4">
            <a:extLst>
              <a:ext uri="{FF2B5EF4-FFF2-40B4-BE49-F238E27FC236}">
                <a16:creationId xmlns:a16="http://schemas.microsoft.com/office/drawing/2014/main" id="{6051308C-6837-7D49-A339-4CB2DD722837}"/>
              </a:ext>
            </a:extLst>
          </p:cNvPr>
          <p:cNvPicPr>
            <a:picLocks noChangeAspect="1"/>
          </p:cNvPicPr>
          <p:nvPr/>
        </p:nvPicPr>
        <p:blipFill>
          <a:blip r:embed="rId3"/>
          <a:stretch>
            <a:fillRect/>
          </a:stretch>
        </p:blipFill>
        <p:spPr>
          <a:xfrm>
            <a:off x="4964168" y="523982"/>
            <a:ext cx="3153880" cy="1273682"/>
          </a:xfrm>
          <a:prstGeom prst="rect">
            <a:avLst/>
          </a:prstGeom>
        </p:spPr>
      </p:pic>
      <p:sp>
        <p:nvSpPr>
          <p:cNvPr id="4" name="Text Placeholder 3">
            <a:extLst>
              <a:ext uri="{FF2B5EF4-FFF2-40B4-BE49-F238E27FC236}">
                <a16:creationId xmlns:a16="http://schemas.microsoft.com/office/drawing/2014/main" id="{D2A3D299-BFCA-6240-A724-147CA68E19CC}"/>
              </a:ext>
            </a:extLst>
          </p:cNvPr>
          <p:cNvSpPr>
            <a:spLocks noGrp="1"/>
          </p:cNvSpPr>
          <p:nvPr>
            <p:ph type="body" sz="half" idx="2"/>
          </p:nvPr>
        </p:nvSpPr>
        <p:spPr>
          <a:xfrm>
            <a:off x="282539" y="201132"/>
            <a:ext cx="3008313" cy="1774934"/>
          </a:xfrm>
        </p:spPr>
        <p:txBody>
          <a:bodyPr>
            <a:normAutofit/>
          </a:bodyPr>
          <a:lstStyle/>
          <a:p>
            <a:r>
              <a:rPr lang="en-US" sz="2400" dirty="0"/>
              <a:t>Next, ask:</a:t>
            </a:r>
          </a:p>
          <a:p>
            <a:r>
              <a:rPr lang="en-US" sz="2400" dirty="0"/>
              <a:t>How?</a:t>
            </a:r>
          </a:p>
          <a:p>
            <a:r>
              <a:rPr lang="en-US" sz="2400" dirty="0"/>
              <a:t>Why?</a:t>
            </a:r>
          </a:p>
          <a:p>
            <a:endParaRPr lang="en-US" sz="2800" dirty="0"/>
          </a:p>
        </p:txBody>
      </p:sp>
    </p:spTree>
    <p:extLst>
      <p:ext uri="{BB962C8B-B14F-4D97-AF65-F5344CB8AC3E}">
        <p14:creationId xmlns:p14="http://schemas.microsoft.com/office/powerpoint/2010/main" val="3167727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C0BA8-C61F-E942-9B92-322A8179C041}"/>
              </a:ext>
            </a:extLst>
          </p:cNvPr>
          <p:cNvSpPr>
            <a:spLocks noGrp="1"/>
          </p:cNvSpPr>
          <p:nvPr>
            <p:ph type="title"/>
          </p:nvPr>
        </p:nvSpPr>
        <p:spPr>
          <a:xfrm>
            <a:off x="457200" y="273050"/>
            <a:ext cx="3008313" cy="466689"/>
          </a:xfrm>
        </p:spPr>
        <p:txBody>
          <a:bodyPr/>
          <a:lstStyle/>
          <a:p>
            <a:r>
              <a:rPr lang="en-US" dirty="0"/>
              <a:t>Add Other Sources</a:t>
            </a:r>
          </a:p>
        </p:txBody>
      </p:sp>
      <p:sp>
        <p:nvSpPr>
          <p:cNvPr id="3" name="Content Placeholder 2">
            <a:extLst>
              <a:ext uri="{FF2B5EF4-FFF2-40B4-BE49-F238E27FC236}">
                <a16:creationId xmlns:a16="http://schemas.microsoft.com/office/drawing/2014/main" id="{CBDA1DEA-539E-BB49-9ABE-E9C95D6B9B1C}"/>
              </a:ext>
            </a:extLst>
          </p:cNvPr>
          <p:cNvSpPr>
            <a:spLocks noGrp="1"/>
          </p:cNvSpPr>
          <p:nvPr>
            <p:ph idx="1"/>
          </p:nvPr>
        </p:nvSpPr>
        <p:spPr/>
        <p:txBody>
          <a:bodyPr>
            <a:normAutofit fontScale="70000" lnSpcReduction="20000"/>
          </a:bodyPr>
          <a:lstStyle/>
          <a:p>
            <a:pPr marL="0" indent="0">
              <a:buNone/>
            </a:pPr>
            <a:r>
              <a:rPr lang="en-US" dirty="0"/>
              <a:t>“The explorer Zhang Qian had told Emperor </a:t>
            </a:r>
            <a:r>
              <a:rPr lang="en-US" dirty="0" err="1"/>
              <a:t>Wudi</a:t>
            </a:r>
            <a:r>
              <a:rPr lang="en-US" dirty="0"/>
              <a:t> that there was a special breed of horses of great stamina in the Fergana Valley, which would equip China with a formidable cavalry. Delighted, the emperor allowed the trading of silk with the inhabitants of the Fergana region, which led to what would become the Silk Road. A first-century B.C. poem, part of the chronicle of China’s history, the </a:t>
            </a:r>
            <a:r>
              <a:rPr lang="en-US" dirty="0" err="1"/>
              <a:t>Shiji</a:t>
            </a:r>
            <a:r>
              <a:rPr lang="en-US" dirty="0"/>
              <a:t>, marks the arrival of the first of these steeds: </a:t>
            </a:r>
            <a:r>
              <a:rPr lang="en-US" i="1" dirty="0"/>
              <a:t>The heavenly horses arrive from the Western frontier / Having traveled 10,000 li, they come with great virtue. / With loyal spirit, they defeat foreign nations / And crossing the deserts, all barbarians succumb in their wake! </a:t>
            </a:r>
            <a:r>
              <a:rPr lang="en-US" dirty="0"/>
              <a:t>Later, during the Tang period, the horse became a status symbol, a kind of sports car of its day. The breed, however, no longer exists, and is preserved only in paintings and sculptures.”</a:t>
            </a:r>
          </a:p>
        </p:txBody>
      </p:sp>
      <p:sp>
        <p:nvSpPr>
          <p:cNvPr id="4" name="Text Placeholder 3">
            <a:extLst>
              <a:ext uri="{FF2B5EF4-FFF2-40B4-BE49-F238E27FC236}">
                <a16:creationId xmlns:a16="http://schemas.microsoft.com/office/drawing/2014/main" id="{208244CD-6ADC-2446-AA80-0273008FF69D}"/>
              </a:ext>
            </a:extLst>
          </p:cNvPr>
          <p:cNvSpPr>
            <a:spLocks noGrp="1"/>
          </p:cNvSpPr>
          <p:nvPr>
            <p:ph type="body" sz="half" idx="2"/>
          </p:nvPr>
        </p:nvSpPr>
        <p:spPr>
          <a:xfrm>
            <a:off x="457199" y="1311811"/>
            <a:ext cx="3008313" cy="4691063"/>
          </a:xfrm>
        </p:spPr>
        <p:txBody>
          <a:bodyPr/>
          <a:lstStyle/>
          <a:p>
            <a:r>
              <a:rPr lang="en-US" dirty="0"/>
              <a:t>The </a:t>
            </a:r>
            <a:r>
              <a:rPr lang="en-US" dirty="0" err="1"/>
              <a:t>Shiji</a:t>
            </a:r>
            <a:r>
              <a:rPr lang="en-US" dirty="0"/>
              <a:t> </a:t>
            </a:r>
            <a:r>
              <a:rPr lang="en-US" u="sng" dirty="0">
                <a:hlinkClick r:id="rId2"/>
              </a:rPr>
              <a:t>http://dsr.nii.ac.jp/rarebook/02/index.html.en</a:t>
            </a:r>
            <a:r>
              <a:rPr lang="en-US" dirty="0"/>
              <a:t> </a:t>
            </a:r>
          </a:p>
          <a:p>
            <a:r>
              <a:rPr lang="en-US" i="1" dirty="0"/>
              <a:t>The heavenly horses have arrive from the Western frontier</a:t>
            </a:r>
            <a:endParaRPr lang="en-US" dirty="0"/>
          </a:p>
          <a:p>
            <a:r>
              <a:rPr lang="en-US" i="1" dirty="0"/>
              <a:t>Having traveled 10,000 li, they arrive with great virtue</a:t>
            </a:r>
            <a:endParaRPr lang="en-US" dirty="0"/>
          </a:p>
          <a:p>
            <a:r>
              <a:rPr lang="en-US" i="1" dirty="0"/>
              <a:t>With loyal spirit, they defeat foreign nations</a:t>
            </a:r>
            <a:endParaRPr lang="en-US" dirty="0"/>
          </a:p>
          <a:p>
            <a:r>
              <a:rPr lang="en-US" i="1" dirty="0"/>
              <a:t>And crossing the deserts all barbarians succumb in their wake!</a:t>
            </a:r>
            <a:endParaRPr lang="en-US" dirty="0"/>
          </a:p>
          <a:p>
            <a:r>
              <a:rPr lang="en-US" i="1" dirty="0"/>
              <a:t>--The </a:t>
            </a:r>
            <a:r>
              <a:rPr lang="en-US" i="1" dirty="0" err="1"/>
              <a:t>Shiji</a:t>
            </a:r>
            <a:r>
              <a:rPr lang="en-US" i="1" dirty="0"/>
              <a:t>, Chapter 24 (“The Treatise on Music”)</a:t>
            </a:r>
            <a:endParaRPr lang="en-US" dirty="0"/>
          </a:p>
          <a:p>
            <a:br>
              <a:rPr lang="en-US" dirty="0"/>
            </a:br>
            <a:endParaRPr lang="en-US" dirty="0"/>
          </a:p>
        </p:txBody>
      </p:sp>
      <p:sp>
        <p:nvSpPr>
          <p:cNvPr id="5" name="TextBox 4">
            <a:extLst>
              <a:ext uri="{FF2B5EF4-FFF2-40B4-BE49-F238E27FC236}">
                <a16:creationId xmlns:a16="http://schemas.microsoft.com/office/drawing/2014/main" id="{B245E92B-056A-6B4E-B3B8-9E6F3638B80F}"/>
              </a:ext>
            </a:extLst>
          </p:cNvPr>
          <p:cNvSpPr txBox="1"/>
          <p:nvPr/>
        </p:nvSpPr>
        <p:spPr>
          <a:xfrm>
            <a:off x="3801438" y="5954269"/>
            <a:ext cx="4510355" cy="584775"/>
          </a:xfrm>
          <a:prstGeom prst="rect">
            <a:avLst/>
          </a:prstGeom>
          <a:noFill/>
        </p:spPr>
        <p:txBody>
          <a:bodyPr wrap="square" rtlCol="0">
            <a:spAutoFit/>
          </a:bodyPr>
          <a:lstStyle/>
          <a:p>
            <a:r>
              <a:rPr lang="en-US" sz="1600" u="sng" dirty="0">
                <a:hlinkClick r:id="rId3"/>
              </a:rPr>
              <a:t>https://www.nationalgeographic.com/archaeology-and-history/magazine/2018/01-02/silk-road-history/</a:t>
            </a:r>
            <a:r>
              <a:rPr lang="en-US" sz="1600" dirty="0"/>
              <a:t>  </a:t>
            </a:r>
          </a:p>
        </p:txBody>
      </p:sp>
    </p:spTree>
    <p:extLst>
      <p:ext uri="{BB962C8B-B14F-4D97-AF65-F5344CB8AC3E}">
        <p14:creationId xmlns:p14="http://schemas.microsoft.com/office/powerpoint/2010/main" val="2749967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4151E9D7-B410-3E4B-A25D-FBB915DD735C}"/>
              </a:ext>
            </a:extLst>
          </p:cNvPr>
          <p:cNvPicPr>
            <a:picLocks noChangeAspect="1"/>
          </p:cNvPicPr>
          <p:nvPr/>
        </p:nvPicPr>
        <p:blipFill>
          <a:blip r:embed="rId3"/>
          <a:stretch>
            <a:fillRect/>
          </a:stretch>
        </p:blipFill>
        <p:spPr>
          <a:xfrm>
            <a:off x="1125341" y="768823"/>
            <a:ext cx="6672744" cy="4315146"/>
          </a:xfrm>
          <a:prstGeom prst="rect">
            <a:avLst/>
          </a:prstGeom>
        </p:spPr>
      </p:pic>
      <p:sp>
        <p:nvSpPr>
          <p:cNvPr id="8" name="Title 7">
            <a:extLst>
              <a:ext uri="{FF2B5EF4-FFF2-40B4-BE49-F238E27FC236}">
                <a16:creationId xmlns:a16="http://schemas.microsoft.com/office/drawing/2014/main" id="{DAF6869A-FAF5-1249-9207-649BD85DFE88}"/>
              </a:ext>
            </a:extLst>
          </p:cNvPr>
          <p:cNvSpPr>
            <a:spLocks noGrp="1"/>
          </p:cNvSpPr>
          <p:nvPr>
            <p:ph type="title"/>
          </p:nvPr>
        </p:nvSpPr>
        <p:spPr>
          <a:xfrm>
            <a:off x="1718513" y="202085"/>
            <a:ext cx="5486400" cy="566738"/>
          </a:xfrm>
        </p:spPr>
        <p:txBody>
          <a:bodyPr/>
          <a:lstStyle/>
          <a:p>
            <a:r>
              <a:rPr lang="en-US" dirty="0"/>
              <a:t>What if they never had </a:t>
            </a:r>
            <a:r>
              <a:rPr lang="en-US" i="1" dirty="0"/>
              <a:t>heavenly horses</a:t>
            </a:r>
            <a:r>
              <a:rPr lang="en-US" dirty="0"/>
              <a:t>?</a:t>
            </a:r>
          </a:p>
        </p:txBody>
      </p:sp>
      <p:sp>
        <p:nvSpPr>
          <p:cNvPr id="10" name="Text Placeholder 9">
            <a:extLst>
              <a:ext uri="{FF2B5EF4-FFF2-40B4-BE49-F238E27FC236}">
                <a16:creationId xmlns:a16="http://schemas.microsoft.com/office/drawing/2014/main" id="{0C2C96EA-70ED-8348-9F64-9247F178D262}"/>
              </a:ext>
            </a:extLst>
          </p:cNvPr>
          <p:cNvSpPr>
            <a:spLocks noGrp="1"/>
          </p:cNvSpPr>
          <p:nvPr>
            <p:ph type="body" sz="half" idx="2"/>
          </p:nvPr>
        </p:nvSpPr>
        <p:spPr>
          <a:xfrm>
            <a:off x="1792288" y="5225653"/>
            <a:ext cx="5486400" cy="946547"/>
          </a:xfrm>
        </p:spPr>
        <p:txBody>
          <a:bodyPr>
            <a:noAutofit/>
          </a:bodyPr>
          <a:lstStyle/>
          <a:p>
            <a:r>
              <a:rPr lang="en-US" sz="1800" b="1" dirty="0"/>
              <a:t>So What?</a:t>
            </a:r>
          </a:p>
          <a:p>
            <a:r>
              <a:rPr lang="en-US" sz="1800" b="1" dirty="0"/>
              <a:t>What Now?</a:t>
            </a:r>
          </a:p>
          <a:p>
            <a:r>
              <a:rPr lang="en-US" sz="1800" b="1" dirty="0"/>
              <a:t>What Next?</a:t>
            </a:r>
          </a:p>
        </p:txBody>
      </p:sp>
    </p:spTree>
    <p:extLst>
      <p:ext uri="{BB962C8B-B14F-4D97-AF65-F5344CB8AC3E}">
        <p14:creationId xmlns:p14="http://schemas.microsoft.com/office/powerpoint/2010/main" val="3477162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416850"/>
          </a:xfrm>
        </p:spPr>
        <p:txBody>
          <a:bodyPr>
            <a:normAutofit fontScale="90000"/>
          </a:bodyPr>
          <a:lstStyle/>
          <a:p>
            <a:r>
              <a:rPr lang="en-US" sz="2400" dirty="0"/>
              <a:t>Building an Argument</a:t>
            </a:r>
          </a:p>
        </p:txBody>
      </p:sp>
      <p:sp>
        <p:nvSpPr>
          <p:cNvPr id="14" name="Content Placeholder 13"/>
          <p:cNvSpPr>
            <a:spLocks noGrp="1"/>
          </p:cNvSpPr>
          <p:nvPr>
            <p:ph sz="half" idx="1"/>
          </p:nvPr>
        </p:nvSpPr>
        <p:spPr>
          <a:xfrm>
            <a:off x="4007223" y="1990166"/>
            <a:ext cx="2082800" cy="3717364"/>
          </a:xfrm>
        </p:spPr>
        <p:txBody>
          <a:bodyPr/>
          <a:lstStyle/>
          <a:p>
            <a:pPr marL="0" indent="0">
              <a:buNone/>
            </a:pPr>
            <a:r>
              <a:rPr lang="en-US" sz="1400" dirty="0"/>
              <a:t>Here are my </a:t>
            </a:r>
            <a:r>
              <a:rPr lang="en-US" sz="1400" b="1" dirty="0"/>
              <a:t>reasons</a:t>
            </a:r>
            <a:r>
              <a:rPr lang="en-US" sz="1400" dirty="0"/>
              <a:t>!</a:t>
            </a:r>
          </a:p>
          <a:p>
            <a:pPr>
              <a:lnSpc>
                <a:spcPct val="130000"/>
              </a:lnSpc>
              <a:buFont typeface="+mj-lt"/>
              <a:buAutoNum type="arabicPeriod"/>
            </a:pPr>
            <a:r>
              <a:rPr lang="en-US" sz="1400" dirty="0"/>
              <a:t>___________________________________________________</a:t>
            </a:r>
          </a:p>
          <a:p>
            <a:pPr>
              <a:lnSpc>
                <a:spcPct val="150000"/>
              </a:lnSpc>
              <a:buFont typeface="+mj-lt"/>
              <a:buAutoNum type="arabicPeriod"/>
            </a:pPr>
            <a:r>
              <a:rPr lang="en-US" sz="1400" dirty="0"/>
              <a:t>___________________________________________________</a:t>
            </a:r>
          </a:p>
          <a:p>
            <a:pPr>
              <a:lnSpc>
                <a:spcPct val="150000"/>
              </a:lnSpc>
              <a:buFont typeface="+mj-lt"/>
              <a:buAutoNum type="arabicPeriod"/>
            </a:pPr>
            <a:r>
              <a:rPr lang="en-US" sz="1400" dirty="0"/>
              <a:t>___________________________________________________</a:t>
            </a:r>
          </a:p>
          <a:p>
            <a:pPr marL="0" indent="0">
              <a:lnSpc>
                <a:spcPct val="130000"/>
              </a:lnSpc>
              <a:buNone/>
            </a:pPr>
            <a:endParaRPr lang="en-US" sz="1400" dirty="0"/>
          </a:p>
        </p:txBody>
      </p:sp>
      <p:sp>
        <p:nvSpPr>
          <p:cNvPr id="15" name="Content Placeholder 14"/>
          <p:cNvSpPr>
            <a:spLocks noGrp="1"/>
          </p:cNvSpPr>
          <p:nvPr>
            <p:ph sz="half" idx="2"/>
          </p:nvPr>
        </p:nvSpPr>
        <p:spPr>
          <a:xfrm>
            <a:off x="6394822" y="1943847"/>
            <a:ext cx="2097741" cy="4525963"/>
          </a:xfrm>
        </p:spPr>
        <p:txBody>
          <a:bodyPr/>
          <a:lstStyle/>
          <a:p>
            <a:pPr marL="0" indent="0">
              <a:buNone/>
            </a:pPr>
            <a:r>
              <a:rPr lang="en-US" sz="1400" dirty="0"/>
              <a:t>You </a:t>
            </a:r>
            <a:r>
              <a:rPr lang="en-US" sz="1400" b="1" dirty="0"/>
              <a:t>could</a:t>
            </a:r>
            <a:r>
              <a:rPr lang="en-US" sz="1400" dirty="0"/>
              <a:t> argue that…</a:t>
            </a:r>
          </a:p>
          <a:p>
            <a:pPr marL="0" indent="0">
              <a:lnSpc>
                <a:spcPct val="130000"/>
              </a:lnSpc>
              <a:buNone/>
            </a:pPr>
            <a:r>
              <a:rPr lang="en-US" sz="1400" dirty="0"/>
              <a:t>_________________________________________________________________________________________________________</a:t>
            </a:r>
          </a:p>
          <a:p>
            <a:pPr marL="0" indent="0">
              <a:lnSpc>
                <a:spcPct val="130000"/>
              </a:lnSpc>
              <a:buNone/>
            </a:pPr>
            <a:r>
              <a:rPr lang="en-US" sz="1400" dirty="0"/>
              <a:t>. . .but here is the </a:t>
            </a:r>
            <a:r>
              <a:rPr lang="en-US" sz="1400" b="1" dirty="0"/>
              <a:t>weakness . . .</a:t>
            </a:r>
          </a:p>
          <a:p>
            <a:pPr marL="0" indent="0">
              <a:lnSpc>
                <a:spcPct val="130000"/>
              </a:lnSpc>
              <a:buNone/>
            </a:pPr>
            <a:r>
              <a:rPr lang="en-US" sz="1400" dirty="0"/>
              <a:t>_______________________________________________________________</a:t>
            </a:r>
          </a:p>
          <a:p>
            <a:pPr marL="0" indent="0">
              <a:lnSpc>
                <a:spcPct val="130000"/>
              </a:lnSpc>
              <a:buNone/>
            </a:pPr>
            <a:endParaRPr lang="en-US" sz="1400" dirty="0"/>
          </a:p>
          <a:p>
            <a:pPr marL="0" indent="0">
              <a:lnSpc>
                <a:spcPct val="130000"/>
              </a:lnSpc>
              <a:buNone/>
            </a:pPr>
            <a:endParaRPr lang="en-US" sz="1400" dirty="0"/>
          </a:p>
        </p:txBody>
      </p:sp>
      <p:sp>
        <p:nvSpPr>
          <p:cNvPr id="4" name="Oval 3"/>
          <p:cNvSpPr/>
          <p:nvPr/>
        </p:nvSpPr>
        <p:spPr>
          <a:xfrm>
            <a:off x="963704" y="780742"/>
            <a:ext cx="3697943" cy="134090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19763042">
            <a:off x="660931" y="758189"/>
            <a:ext cx="1130295" cy="338554"/>
          </a:xfrm>
          <a:prstGeom prst="rect">
            <a:avLst/>
          </a:prstGeom>
          <a:noFill/>
        </p:spPr>
        <p:txBody>
          <a:bodyPr wrap="square" rtlCol="0">
            <a:spAutoFit/>
          </a:bodyPr>
          <a:lstStyle/>
          <a:p>
            <a:r>
              <a:rPr lang="en-US" sz="1600" b="1" dirty="0"/>
              <a:t>Main Idea</a:t>
            </a:r>
          </a:p>
        </p:txBody>
      </p:sp>
      <p:sp>
        <p:nvSpPr>
          <p:cNvPr id="7" name="TextBox 6"/>
          <p:cNvSpPr txBox="1"/>
          <p:nvPr/>
        </p:nvSpPr>
        <p:spPr>
          <a:xfrm>
            <a:off x="1897529" y="861234"/>
            <a:ext cx="1620957" cy="276999"/>
          </a:xfrm>
          <a:prstGeom prst="rect">
            <a:avLst/>
          </a:prstGeom>
          <a:noFill/>
        </p:spPr>
        <p:txBody>
          <a:bodyPr wrap="none" rtlCol="0">
            <a:spAutoFit/>
          </a:bodyPr>
          <a:lstStyle/>
          <a:p>
            <a:r>
              <a:rPr lang="en-US" sz="1200" dirty="0"/>
              <a:t>Here is what I think . . .</a:t>
            </a:r>
          </a:p>
        </p:txBody>
      </p:sp>
      <p:cxnSp>
        <p:nvCxnSpPr>
          <p:cNvPr id="12" name="Straight Connector 11"/>
          <p:cNvCxnSpPr/>
          <p:nvPr/>
        </p:nvCxnSpPr>
        <p:spPr>
          <a:xfrm>
            <a:off x="6185647" y="2121647"/>
            <a:ext cx="0" cy="3436471"/>
          </a:xfrm>
          <a:prstGeom prst="line">
            <a:avLst/>
          </a:prstGeom>
          <a:ln>
            <a:prstDash val="dot"/>
          </a:ln>
        </p:spPr>
        <p:style>
          <a:lnRef idx="2">
            <a:schemeClr val="accent1"/>
          </a:lnRef>
          <a:fillRef idx="0">
            <a:schemeClr val="accent1"/>
          </a:fillRef>
          <a:effectRef idx="1">
            <a:schemeClr val="accent1"/>
          </a:effectRef>
          <a:fontRef idx="minor">
            <a:schemeClr val="tx1"/>
          </a:fontRef>
        </p:style>
      </p:cxnSp>
      <p:cxnSp>
        <p:nvCxnSpPr>
          <p:cNvPr id="17" name="Elbow Connector 16"/>
          <p:cNvCxnSpPr/>
          <p:nvPr/>
        </p:nvCxnSpPr>
        <p:spPr>
          <a:xfrm>
            <a:off x="2982098" y="2154517"/>
            <a:ext cx="1025126" cy="1270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6200588" y="1018703"/>
            <a:ext cx="1461247" cy="1135814"/>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rot="19222739">
            <a:off x="6105620" y="1156028"/>
            <a:ext cx="1018227" cy="523220"/>
          </a:xfrm>
          <a:prstGeom prst="rect">
            <a:avLst/>
          </a:prstGeom>
          <a:noFill/>
        </p:spPr>
        <p:txBody>
          <a:bodyPr wrap="none" rtlCol="0">
            <a:spAutoFit/>
          </a:bodyPr>
          <a:lstStyle/>
          <a:p>
            <a:r>
              <a:rPr lang="en-US" sz="1400" b="1" dirty="0"/>
              <a:t>Counter </a:t>
            </a:r>
          </a:p>
          <a:p>
            <a:r>
              <a:rPr lang="en-US" sz="1400" b="1" dirty="0"/>
              <a:t>Arguments</a:t>
            </a:r>
          </a:p>
        </p:txBody>
      </p:sp>
      <p:cxnSp>
        <p:nvCxnSpPr>
          <p:cNvPr id="26" name="Straight Connector 25"/>
          <p:cNvCxnSpPr/>
          <p:nvPr/>
        </p:nvCxnSpPr>
        <p:spPr>
          <a:xfrm flipV="1">
            <a:off x="687294" y="5558118"/>
            <a:ext cx="2719294" cy="911692"/>
          </a:xfrm>
          <a:prstGeom prst="line">
            <a:avLst/>
          </a:prstGeom>
          <a:ln w="28575" cmpd="sng">
            <a:solidFill>
              <a:schemeClr val="tx1"/>
            </a:solidFill>
            <a:prstDash val="solid"/>
          </a:ln>
        </p:spPr>
        <p:style>
          <a:lnRef idx="2">
            <a:schemeClr val="accent1"/>
          </a:lnRef>
          <a:fillRef idx="0">
            <a:schemeClr val="accent1"/>
          </a:fillRef>
          <a:effectRef idx="1">
            <a:schemeClr val="accent1"/>
          </a:effectRef>
          <a:fontRef idx="minor">
            <a:schemeClr val="tx1"/>
          </a:fontRef>
        </p:style>
      </p:cxnSp>
      <p:sp>
        <p:nvSpPr>
          <p:cNvPr id="30" name="Isosceles Triangle 29"/>
          <p:cNvSpPr/>
          <p:nvPr/>
        </p:nvSpPr>
        <p:spPr>
          <a:xfrm>
            <a:off x="1464236" y="6140824"/>
            <a:ext cx="433293" cy="37530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rot="20509638">
            <a:off x="730371" y="5974095"/>
            <a:ext cx="582085" cy="369332"/>
          </a:xfrm>
          <a:prstGeom prst="rect">
            <a:avLst/>
          </a:prstGeom>
          <a:noFill/>
        </p:spPr>
        <p:txBody>
          <a:bodyPr wrap="none" rtlCol="0">
            <a:spAutoFit/>
          </a:bodyPr>
          <a:lstStyle/>
          <a:p>
            <a:r>
              <a:rPr lang="en-US" dirty="0"/>
              <a:t>PRO</a:t>
            </a:r>
          </a:p>
        </p:txBody>
      </p:sp>
      <p:sp>
        <p:nvSpPr>
          <p:cNvPr id="40" name="TextBox 39"/>
          <p:cNvSpPr txBox="1"/>
          <p:nvPr/>
        </p:nvSpPr>
        <p:spPr>
          <a:xfrm rot="20632724">
            <a:off x="2474266" y="5373452"/>
            <a:ext cx="609587" cy="369332"/>
          </a:xfrm>
          <a:prstGeom prst="rect">
            <a:avLst/>
          </a:prstGeom>
          <a:noFill/>
        </p:spPr>
        <p:txBody>
          <a:bodyPr wrap="none" rtlCol="0">
            <a:spAutoFit/>
          </a:bodyPr>
          <a:lstStyle/>
          <a:p>
            <a:r>
              <a:rPr lang="en-US" dirty="0"/>
              <a:t>CON</a:t>
            </a:r>
          </a:p>
        </p:txBody>
      </p:sp>
      <p:sp>
        <p:nvSpPr>
          <p:cNvPr id="41" name="TextBox 40"/>
          <p:cNvSpPr txBox="1"/>
          <p:nvPr/>
        </p:nvSpPr>
        <p:spPr>
          <a:xfrm rot="20476620">
            <a:off x="684500" y="5942152"/>
            <a:ext cx="2905974" cy="461665"/>
          </a:xfrm>
          <a:prstGeom prst="rect">
            <a:avLst/>
          </a:prstGeom>
          <a:noFill/>
        </p:spPr>
        <p:txBody>
          <a:bodyPr wrap="square" rtlCol="0">
            <a:spAutoFit/>
          </a:bodyPr>
          <a:lstStyle/>
          <a:p>
            <a:r>
              <a:rPr lang="en-US" sz="1200" dirty="0"/>
              <a:t>When you            weigh all the evidence</a:t>
            </a:r>
          </a:p>
          <a:p>
            <a:r>
              <a:rPr lang="en-US" sz="1200" dirty="0"/>
              <a:t>                               you conclude that . . .</a:t>
            </a:r>
          </a:p>
        </p:txBody>
      </p:sp>
      <p:sp>
        <p:nvSpPr>
          <p:cNvPr id="45" name="TextBox 44"/>
          <p:cNvSpPr txBox="1"/>
          <p:nvPr/>
        </p:nvSpPr>
        <p:spPr>
          <a:xfrm>
            <a:off x="306294" y="2054535"/>
            <a:ext cx="2734235" cy="307777"/>
          </a:xfrm>
          <a:prstGeom prst="rect">
            <a:avLst/>
          </a:prstGeom>
          <a:noFill/>
        </p:spPr>
        <p:txBody>
          <a:bodyPr wrap="square" rtlCol="0">
            <a:spAutoFit/>
          </a:bodyPr>
          <a:lstStyle/>
          <a:p>
            <a:r>
              <a:rPr lang="en-US" sz="1400" b="1" dirty="0"/>
              <a:t>Evidence</a:t>
            </a:r>
            <a:r>
              <a:rPr lang="en-US" sz="1400" dirty="0"/>
              <a:t> to back up my reasons</a:t>
            </a:r>
          </a:p>
        </p:txBody>
      </p:sp>
      <p:cxnSp>
        <p:nvCxnSpPr>
          <p:cNvPr id="47" name="Straight Arrow Connector 46"/>
          <p:cNvCxnSpPr/>
          <p:nvPr/>
        </p:nvCxnSpPr>
        <p:spPr>
          <a:xfrm flipH="1">
            <a:off x="3294369" y="2607235"/>
            <a:ext cx="740922" cy="2913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a:off x="3294369" y="3409576"/>
            <a:ext cx="712855" cy="310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a:off x="3294369" y="4458447"/>
            <a:ext cx="665043" cy="2181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457200" y="2557365"/>
            <a:ext cx="2781783" cy="85221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Arrow Connector 60"/>
          <p:cNvCxnSpPr>
            <a:stCxn id="45" idx="2"/>
          </p:cNvCxnSpPr>
          <p:nvPr/>
        </p:nvCxnSpPr>
        <p:spPr>
          <a:xfrm>
            <a:off x="1673412" y="2362312"/>
            <a:ext cx="0" cy="1950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7" name="Oval 66"/>
          <p:cNvSpPr/>
          <p:nvPr/>
        </p:nvSpPr>
        <p:spPr>
          <a:xfrm>
            <a:off x="457200" y="3594283"/>
            <a:ext cx="2781783" cy="85221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512586" y="4620815"/>
            <a:ext cx="2781783" cy="85221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Content Placeholder 13"/>
          <p:cNvSpPr txBox="1">
            <a:spLocks/>
          </p:cNvSpPr>
          <p:nvPr/>
        </p:nvSpPr>
        <p:spPr bwMode="auto">
          <a:xfrm>
            <a:off x="4392706" y="5094942"/>
            <a:ext cx="4294094" cy="177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130000"/>
              </a:lnSpc>
              <a:buNone/>
            </a:pPr>
            <a:endParaRPr lang="en-US" sz="1400" dirty="0"/>
          </a:p>
          <a:p>
            <a:pPr marL="0" indent="0">
              <a:lnSpc>
                <a:spcPct val="130000"/>
              </a:lnSpc>
              <a:buFont typeface="Arial" charset="0"/>
              <a:buNone/>
            </a:pPr>
            <a:r>
              <a:rPr lang="en-US" sz="1400" b="1" dirty="0"/>
              <a:t>Strong Finish!</a:t>
            </a:r>
          </a:p>
          <a:p>
            <a:pPr marL="0" indent="0">
              <a:lnSpc>
                <a:spcPct val="130000"/>
              </a:lnSpc>
              <a:buFont typeface="Arial" charset="0"/>
              <a:buNone/>
            </a:pPr>
            <a:r>
              <a:rPr lang="en-US" sz="1400" b="1" dirty="0"/>
              <a:t>__________________________________________________________________________________________________________________________________________</a:t>
            </a:r>
          </a:p>
        </p:txBody>
      </p:sp>
    </p:spTree>
    <p:extLst>
      <p:ext uri="{BB962C8B-B14F-4D97-AF65-F5344CB8AC3E}">
        <p14:creationId xmlns:p14="http://schemas.microsoft.com/office/powerpoint/2010/main" val="2653143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400" dirty="0">
                <a:hlinkClick r:id="rId2"/>
              </a:rPr>
              <a:t>http://www.readwritethink.org/professional-development/strategy-guides/inquiry-charts-charts-30762.html</a:t>
            </a:r>
            <a:r>
              <a:rPr lang="en-US" sz="1400" dirty="0"/>
              <a:t> </a:t>
            </a:r>
          </a:p>
        </p:txBody>
      </p:sp>
      <p:pic>
        <p:nvPicPr>
          <p:cNvPr id="3" name="Picture 2">
            <a:hlinkClick r:id="rId2"/>
          </p:cNvPr>
          <p:cNvPicPr>
            <a:picLocks noChangeAspect="1"/>
          </p:cNvPicPr>
          <p:nvPr/>
        </p:nvPicPr>
        <p:blipFill>
          <a:blip r:embed="rId3"/>
          <a:stretch>
            <a:fillRect/>
          </a:stretch>
        </p:blipFill>
        <p:spPr>
          <a:xfrm>
            <a:off x="304800" y="274638"/>
            <a:ext cx="8534400" cy="6057900"/>
          </a:xfrm>
          <a:prstGeom prst="rect">
            <a:avLst/>
          </a:prstGeom>
        </p:spPr>
      </p:pic>
      <p:sp>
        <p:nvSpPr>
          <p:cNvPr id="4" name="TextBox 3"/>
          <p:cNvSpPr txBox="1"/>
          <p:nvPr/>
        </p:nvSpPr>
        <p:spPr>
          <a:xfrm>
            <a:off x="0" y="6488668"/>
            <a:ext cx="9276298" cy="338554"/>
          </a:xfrm>
          <a:prstGeom prst="rect">
            <a:avLst/>
          </a:prstGeom>
          <a:noFill/>
        </p:spPr>
        <p:txBody>
          <a:bodyPr wrap="none" rtlCol="0">
            <a:spAutoFit/>
          </a:bodyPr>
          <a:lstStyle/>
          <a:p>
            <a:r>
              <a:rPr lang="en-US" sz="1600" dirty="0">
                <a:hlinkClick r:id="rId2"/>
              </a:rPr>
              <a:t>http://www.readwritethink.org/professional-development/strategy-guides/inquiry-charts-charts-30762.html</a:t>
            </a:r>
            <a:r>
              <a:rPr lang="en-US" sz="1600" dirty="0"/>
              <a:t> </a:t>
            </a:r>
          </a:p>
        </p:txBody>
      </p:sp>
    </p:spTree>
    <p:extLst>
      <p:ext uri="{BB962C8B-B14F-4D97-AF65-F5344CB8AC3E}">
        <p14:creationId xmlns:p14="http://schemas.microsoft.com/office/powerpoint/2010/main" val="2226416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2CEE1-9DA1-E54E-B398-B4CC66DFE65C}"/>
              </a:ext>
            </a:extLst>
          </p:cNvPr>
          <p:cNvSpPr>
            <a:spLocks noGrp="1"/>
          </p:cNvSpPr>
          <p:nvPr>
            <p:ph type="title"/>
          </p:nvPr>
        </p:nvSpPr>
        <p:spPr/>
        <p:txBody>
          <a:bodyPr/>
          <a:lstStyle/>
          <a:p>
            <a:r>
              <a:rPr lang="en-US" dirty="0"/>
              <a:t>Historical Thinking </a:t>
            </a:r>
          </a:p>
        </p:txBody>
      </p:sp>
      <p:sp>
        <p:nvSpPr>
          <p:cNvPr id="6" name="Content Placeholder 5">
            <a:extLst>
              <a:ext uri="{FF2B5EF4-FFF2-40B4-BE49-F238E27FC236}">
                <a16:creationId xmlns:a16="http://schemas.microsoft.com/office/drawing/2014/main" id="{5380256B-5672-344B-8BBC-C6EEC40EBD7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D6034FD5-ED41-4544-8B7E-D0F129E20A92}"/>
              </a:ext>
            </a:extLst>
          </p:cNvPr>
          <p:cNvPicPr>
            <a:picLocks noChangeAspect="1"/>
          </p:cNvPicPr>
          <p:nvPr/>
        </p:nvPicPr>
        <p:blipFill>
          <a:blip r:embed="rId2"/>
          <a:stretch>
            <a:fillRect/>
          </a:stretch>
        </p:blipFill>
        <p:spPr>
          <a:xfrm>
            <a:off x="351057" y="1417638"/>
            <a:ext cx="8117051" cy="4561909"/>
          </a:xfrm>
          <a:prstGeom prst="rect">
            <a:avLst/>
          </a:prstGeom>
        </p:spPr>
      </p:pic>
    </p:spTree>
    <p:extLst>
      <p:ext uri="{BB962C8B-B14F-4D97-AF65-F5344CB8AC3E}">
        <p14:creationId xmlns:p14="http://schemas.microsoft.com/office/powerpoint/2010/main" val="3580057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ECB3-70CA-3A49-8DF2-BD5512482C64}"/>
              </a:ext>
            </a:extLst>
          </p:cNvPr>
          <p:cNvSpPr>
            <a:spLocks noGrp="1"/>
          </p:cNvSpPr>
          <p:nvPr>
            <p:ph type="title"/>
          </p:nvPr>
        </p:nvSpPr>
        <p:spPr/>
        <p:txBody>
          <a:bodyPr/>
          <a:lstStyle/>
          <a:p>
            <a:r>
              <a:rPr lang="en-US" dirty="0"/>
              <a:t>Using Place-Based Literacy</a:t>
            </a:r>
          </a:p>
        </p:txBody>
      </p:sp>
      <p:sp>
        <p:nvSpPr>
          <p:cNvPr id="3" name="Content Placeholder 2">
            <a:extLst>
              <a:ext uri="{FF2B5EF4-FFF2-40B4-BE49-F238E27FC236}">
                <a16:creationId xmlns:a16="http://schemas.microsoft.com/office/drawing/2014/main" id="{777A7C3A-885A-3A4A-B9D4-A04C88FAD63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CBB375F-7A58-F748-BEB2-9043602AC32B}"/>
              </a:ext>
            </a:extLst>
          </p:cNvPr>
          <p:cNvPicPr>
            <a:picLocks noChangeAspect="1"/>
          </p:cNvPicPr>
          <p:nvPr/>
        </p:nvPicPr>
        <p:blipFill>
          <a:blip r:embed="rId2"/>
          <a:stretch>
            <a:fillRect/>
          </a:stretch>
        </p:blipFill>
        <p:spPr>
          <a:xfrm>
            <a:off x="315687" y="1600200"/>
            <a:ext cx="8536057" cy="4827508"/>
          </a:xfrm>
          <a:prstGeom prst="rect">
            <a:avLst/>
          </a:prstGeom>
        </p:spPr>
      </p:pic>
    </p:spTree>
    <p:extLst>
      <p:ext uri="{BB962C8B-B14F-4D97-AF65-F5344CB8AC3E}">
        <p14:creationId xmlns:p14="http://schemas.microsoft.com/office/powerpoint/2010/main" val="54942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04D92-E074-334B-BBA7-A4E7E29BE73B}"/>
              </a:ext>
            </a:extLst>
          </p:cNvPr>
          <p:cNvSpPr>
            <a:spLocks noGrp="1"/>
          </p:cNvSpPr>
          <p:nvPr>
            <p:ph type="title"/>
          </p:nvPr>
        </p:nvSpPr>
        <p:spPr/>
        <p:txBody>
          <a:bodyPr/>
          <a:lstStyle/>
          <a:p>
            <a:r>
              <a:rPr lang="en-US" dirty="0"/>
              <a:t>Content and Economic Ideas</a:t>
            </a:r>
          </a:p>
        </p:txBody>
      </p:sp>
      <p:pic>
        <p:nvPicPr>
          <p:cNvPr id="4" name="Content Placeholder 3">
            <a:extLst>
              <a:ext uri="{FF2B5EF4-FFF2-40B4-BE49-F238E27FC236}">
                <a16:creationId xmlns:a16="http://schemas.microsoft.com/office/drawing/2014/main" id="{D79C390A-1B16-7A45-9FF1-F8257337D607}"/>
              </a:ext>
            </a:extLst>
          </p:cNvPr>
          <p:cNvPicPr>
            <a:picLocks noGrp="1" noChangeAspect="1"/>
          </p:cNvPicPr>
          <p:nvPr>
            <p:ph idx="1"/>
          </p:nvPr>
        </p:nvPicPr>
        <p:blipFill>
          <a:blip r:embed="rId2"/>
          <a:stretch>
            <a:fillRect/>
          </a:stretch>
        </p:blipFill>
        <p:spPr>
          <a:xfrm>
            <a:off x="362000" y="1541624"/>
            <a:ext cx="8420000" cy="3789793"/>
          </a:xfrm>
          <a:prstGeom prst="rect">
            <a:avLst/>
          </a:prstGeom>
        </p:spPr>
      </p:pic>
    </p:spTree>
    <p:extLst>
      <p:ext uri="{BB962C8B-B14F-4D97-AF65-F5344CB8AC3E}">
        <p14:creationId xmlns:p14="http://schemas.microsoft.com/office/powerpoint/2010/main" val="561925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49919-DEA0-9744-802E-13E8BFB9C87A}"/>
              </a:ext>
            </a:extLst>
          </p:cNvPr>
          <p:cNvSpPr>
            <a:spLocks noGrp="1"/>
          </p:cNvSpPr>
          <p:nvPr>
            <p:ph type="title"/>
          </p:nvPr>
        </p:nvSpPr>
        <p:spPr/>
        <p:txBody>
          <a:bodyPr/>
          <a:lstStyle/>
          <a:p>
            <a:r>
              <a:rPr lang="en-US" dirty="0"/>
              <a:t>Economic Questions</a:t>
            </a:r>
          </a:p>
        </p:txBody>
      </p:sp>
      <p:sp>
        <p:nvSpPr>
          <p:cNvPr id="3" name="Content Placeholder 2">
            <a:extLst>
              <a:ext uri="{FF2B5EF4-FFF2-40B4-BE49-F238E27FC236}">
                <a16:creationId xmlns:a16="http://schemas.microsoft.com/office/drawing/2014/main" id="{14DFA216-FABB-1E4A-870C-E956AFBFCDA9}"/>
              </a:ext>
            </a:extLst>
          </p:cNvPr>
          <p:cNvSpPr>
            <a:spLocks noGrp="1"/>
          </p:cNvSpPr>
          <p:nvPr>
            <p:ph sz="half" idx="1"/>
          </p:nvPr>
        </p:nvSpPr>
        <p:spPr/>
        <p:txBody>
          <a:bodyPr/>
          <a:lstStyle/>
          <a:p>
            <a:r>
              <a:rPr lang="en-US" dirty="0"/>
              <a:t>What was produced?</a:t>
            </a:r>
          </a:p>
          <a:p>
            <a:r>
              <a:rPr lang="en-US" dirty="0"/>
              <a:t>How was it produced?</a:t>
            </a:r>
          </a:p>
          <a:p>
            <a:r>
              <a:rPr lang="en-US" dirty="0"/>
              <a:t>How did what was produced get allocated?</a:t>
            </a:r>
          </a:p>
          <a:p>
            <a:pPr marL="0" indent="0" algn="ctr">
              <a:buNone/>
            </a:pPr>
            <a:endParaRPr lang="en-US" dirty="0"/>
          </a:p>
        </p:txBody>
      </p:sp>
      <p:sp>
        <p:nvSpPr>
          <p:cNvPr id="4" name="Content Placeholder 3">
            <a:extLst>
              <a:ext uri="{FF2B5EF4-FFF2-40B4-BE49-F238E27FC236}">
                <a16:creationId xmlns:a16="http://schemas.microsoft.com/office/drawing/2014/main" id="{4365739A-F47C-7E4C-8DFF-85281BB4A9F4}"/>
              </a:ext>
            </a:extLst>
          </p:cNvPr>
          <p:cNvSpPr>
            <a:spLocks noGrp="1"/>
          </p:cNvSpPr>
          <p:nvPr>
            <p:ph sz="half" idx="2"/>
          </p:nvPr>
        </p:nvSpPr>
        <p:spPr/>
        <p:txBody>
          <a:bodyPr/>
          <a:lstStyle/>
          <a:p>
            <a:r>
              <a:rPr lang="en-US" dirty="0"/>
              <a:t>Why was it produced?</a:t>
            </a:r>
          </a:p>
          <a:p>
            <a:r>
              <a:rPr lang="en-US" dirty="0"/>
              <a:t>How was it used?</a:t>
            </a:r>
          </a:p>
          <a:p>
            <a:pPr marL="0" indent="0">
              <a:buNone/>
            </a:pPr>
            <a:endParaRPr lang="en-US" dirty="0"/>
          </a:p>
        </p:txBody>
      </p:sp>
    </p:spTree>
    <p:extLst>
      <p:ext uri="{BB962C8B-B14F-4D97-AF65-F5344CB8AC3E}">
        <p14:creationId xmlns:p14="http://schemas.microsoft.com/office/powerpoint/2010/main" val="4045173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DF535D-B412-0D49-8B06-58196BC12F83}"/>
              </a:ext>
            </a:extLst>
          </p:cNvPr>
          <p:cNvSpPr>
            <a:spLocks noGrp="1"/>
          </p:cNvSpPr>
          <p:nvPr>
            <p:ph type="title"/>
          </p:nvPr>
        </p:nvSpPr>
        <p:spPr/>
        <p:txBody>
          <a:bodyPr>
            <a:normAutofit fontScale="90000"/>
          </a:bodyPr>
          <a:lstStyle/>
          <a:p>
            <a:r>
              <a:rPr lang="en-US" dirty="0"/>
              <a:t>Economic vs Economic Historic Thinking</a:t>
            </a:r>
          </a:p>
        </p:txBody>
      </p:sp>
      <p:sp>
        <p:nvSpPr>
          <p:cNvPr id="7" name="Text Placeholder 6">
            <a:extLst>
              <a:ext uri="{FF2B5EF4-FFF2-40B4-BE49-F238E27FC236}">
                <a16:creationId xmlns:a16="http://schemas.microsoft.com/office/drawing/2014/main" id="{BF2A2C67-B5B1-644F-812B-B8AA3C3B3E27}"/>
              </a:ext>
            </a:extLst>
          </p:cNvPr>
          <p:cNvSpPr>
            <a:spLocks noGrp="1"/>
          </p:cNvSpPr>
          <p:nvPr>
            <p:ph type="body" idx="1"/>
          </p:nvPr>
        </p:nvSpPr>
        <p:spPr/>
        <p:txBody>
          <a:bodyPr/>
          <a:lstStyle/>
          <a:p>
            <a:r>
              <a:rPr lang="en-US" dirty="0"/>
              <a:t>Economics</a:t>
            </a:r>
          </a:p>
        </p:txBody>
      </p:sp>
      <p:sp>
        <p:nvSpPr>
          <p:cNvPr id="8" name="Content Placeholder 7">
            <a:extLst>
              <a:ext uri="{FF2B5EF4-FFF2-40B4-BE49-F238E27FC236}">
                <a16:creationId xmlns:a16="http://schemas.microsoft.com/office/drawing/2014/main" id="{BED72FDB-D45D-544E-8256-4117DD53B025}"/>
              </a:ext>
            </a:extLst>
          </p:cNvPr>
          <p:cNvSpPr>
            <a:spLocks noGrp="1"/>
          </p:cNvSpPr>
          <p:nvPr>
            <p:ph sz="half" idx="2"/>
          </p:nvPr>
        </p:nvSpPr>
        <p:spPr/>
        <p:txBody>
          <a:bodyPr/>
          <a:lstStyle/>
          <a:p>
            <a:r>
              <a:rPr lang="en-US" dirty="0"/>
              <a:t>Economists practice something few historians do look to the future and predict</a:t>
            </a:r>
          </a:p>
          <a:p>
            <a:r>
              <a:rPr lang="en-US" dirty="0"/>
              <a:t>Economists isolate independent variables to find regularities that predict</a:t>
            </a:r>
          </a:p>
        </p:txBody>
      </p:sp>
      <p:sp>
        <p:nvSpPr>
          <p:cNvPr id="9" name="Text Placeholder 8">
            <a:extLst>
              <a:ext uri="{FF2B5EF4-FFF2-40B4-BE49-F238E27FC236}">
                <a16:creationId xmlns:a16="http://schemas.microsoft.com/office/drawing/2014/main" id="{9A0C3215-F7BF-1841-B8B3-BD1A12158E2E}"/>
              </a:ext>
            </a:extLst>
          </p:cNvPr>
          <p:cNvSpPr>
            <a:spLocks noGrp="1"/>
          </p:cNvSpPr>
          <p:nvPr>
            <p:ph type="body" sz="quarter" idx="3"/>
          </p:nvPr>
        </p:nvSpPr>
        <p:spPr/>
        <p:txBody>
          <a:bodyPr/>
          <a:lstStyle/>
          <a:p>
            <a:r>
              <a:rPr lang="en-US" dirty="0"/>
              <a:t>Economic Historians</a:t>
            </a:r>
          </a:p>
        </p:txBody>
      </p:sp>
      <p:sp>
        <p:nvSpPr>
          <p:cNvPr id="10" name="Content Placeholder 9">
            <a:extLst>
              <a:ext uri="{FF2B5EF4-FFF2-40B4-BE49-F238E27FC236}">
                <a16:creationId xmlns:a16="http://schemas.microsoft.com/office/drawing/2014/main" id="{4D325D65-7776-9C45-97D1-8BD5DA2D5B3B}"/>
              </a:ext>
            </a:extLst>
          </p:cNvPr>
          <p:cNvSpPr>
            <a:spLocks noGrp="1"/>
          </p:cNvSpPr>
          <p:nvPr>
            <p:ph sz="quarter" idx="4"/>
          </p:nvPr>
        </p:nvSpPr>
        <p:spPr/>
        <p:txBody>
          <a:bodyPr/>
          <a:lstStyle/>
          <a:p>
            <a:r>
              <a:rPr lang="en-US" dirty="0"/>
              <a:t>Historians don’t try to predict the future. </a:t>
            </a:r>
          </a:p>
          <a:p>
            <a:r>
              <a:rPr lang="en-US" dirty="0"/>
              <a:t>Historians feel that isolating variables is unattainable because all variables are interdependent. They consider as many variables as possible. </a:t>
            </a:r>
          </a:p>
        </p:txBody>
      </p:sp>
    </p:spTree>
    <p:extLst>
      <p:ext uri="{BB962C8B-B14F-4D97-AF65-F5344CB8AC3E}">
        <p14:creationId xmlns:p14="http://schemas.microsoft.com/office/powerpoint/2010/main" val="199663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441D-DAA0-8145-8293-2832A3C51595}"/>
              </a:ext>
            </a:extLst>
          </p:cNvPr>
          <p:cNvSpPr>
            <a:spLocks noGrp="1"/>
          </p:cNvSpPr>
          <p:nvPr>
            <p:ph type="title"/>
          </p:nvPr>
        </p:nvSpPr>
        <p:spPr/>
        <p:txBody>
          <a:bodyPr/>
          <a:lstStyle/>
          <a:p>
            <a:r>
              <a:rPr lang="en-US" dirty="0"/>
              <a:t>Trace-Based Cases</a:t>
            </a:r>
          </a:p>
        </p:txBody>
      </p:sp>
      <p:sp>
        <p:nvSpPr>
          <p:cNvPr id="3" name="Text Placeholder 2">
            <a:extLst>
              <a:ext uri="{FF2B5EF4-FFF2-40B4-BE49-F238E27FC236}">
                <a16:creationId xmlns:a16="http://schemas.microsoft.com/office/drawing/2014/main" id="{0ACCBE49-54CE-8942-A474-0BA12F365939}"/>
              </a:ext>
            </a:extLst>
          </p:cNvPr>
          <p:cNvSpPr>
            <a:spLocks noGrp="1"/>
          </p:cNvSpPr>
          <p:nvPr>
            <p:ph type="body" idx="1"/>
          </p:nvPr>
        </p:nvSpPr>
        <p:spPr/>
        <p:txBody>
          <a:bodyPr/>
          <a:lstStyle/>
          <a:p>
            <a:r>
              <a:rPr lang="en-US" dirty="0"/>
              <a:t>Trace as Noun</a:t>
            </a:r>
          </a:p>
        </p:txBody>
      </p:sp>
      <p:sp>
        <p:nvSpPr>
          <p:cNvPr id="4" name="Content Placeholder 3">
            <a:extLst>
              <a:ext uri="{FF2B5EF4-FFF2-40B4-BE49-F238E27FC236}">
                <a16:creationId xmlns:a16="http://schemas.microsoft.com/office/drawing/2014/main" id="{153D29C2-4411-9A46-876B-28DF5403C10A}"/>
              </a:ext>
            </a:extLst>
          </p:cNvPr>
          <p:cNvSpPr>
            <a:spLocks noGrp="1"/>
          </p:cNvSpPr>
          <p:nvPr>
            <p:ph sz="half" idx="2"/>
          </p:nvPr>
        </p:nvSpPr>
        <p:spPr/>
        <p:txBody>
          <a:bodyPr/>
          <a:lstStyle/>
          <a:p>
            <a:r>
              <a:rPr lang="en-US" dirty="0"/>
              <a:t> For example, the Merriam-Webster dictionary defines a trace (noun) as a </a:t>
            </a:r>
            <a:r>
              <a:rPr lang="en-US" b="1" dirty="0"/>
              <a:t> </a:t>
            </a:r>
            <a:r>
              <a:rPr lang="en-US" dirty="0"/>
              <a:t>a sign or evidence of some past thing.</a:t>
            </a:r>
          </a:p>
        </p:txBody>
      </p:sp>
      <p:sp>
        <p:nvSpPr>
          <p:cNvPr id="5" name="Text Placeholder 4">
            <a:extLst>
              <a:ext uri="{FF2B5EF4-FFF2-40B4-BE49-F238E27FC236}">
                <a16:creationId xmlns:a16="http://schemas.microsoft.com/office/drawing/2014/main" id="{97F9AB26-EBBF-BE4D-9CDC-F11C2BFD98E4}"/>
              </a:ext>
            </a:extLst>
          </p:cNvPr>
          <p:cNvSpPr>
            <a:spLocks noGrp="1"/>
          </p:cNvSpPr>
          <p:nvPr>
            <p:ph type="body" sz="quarter" idx="3"/>
          </p:nvPr>
        </p:nvSpPr>
        <p:spPr/>
        <p:txBody>
          <a:bodyPr/>
          <a:lstStyle/>
          <a:p>
            <a:r>
              <a:rPr lang="en-US" dirty="0"/>
              <a:t>Trace as Verb</a:t>
            </a:r>
          </a:p>
        </p:txBody>
      </p:sp>
      <p:sp>
        <p:nvSpPr>
          <p:cNvPr id="6" name="Content Placeholder 5">
            <a:extLst>
              <a:ext uri="{FF2B5EF4-FFF2-40B4-BE49-F238E27FC236}">
                <a16:creationId xmlns:a16="http://schemas.microsoft.com/office/drawing/2014/main" id="{55BA9FAC-8C30-004B-AE72-5A6A66180377}"/>
              </a:ext>
            </a:extLst>
          </p:cNvPr>
          <p:cNvSpPr>
            <a:spLocks noGrp="1"/>
          </p:cNvSpPr>
          <p:nvPr>
            <p:ph sz="quarter" idx="4"/>
          </p:nvPr>
        </p:nvSpPr>
        <p:spPr/>
        <p:txBody>
          <a:bodyPr/>
          <a:lstStyle/>
          <a:p>
            <a:r>
              <a:rPr lang="en-US" dirty="0"/>
              <a:t>As a verb, </a:t>
            </a:r>
            <a:r>
              <a:rPr lang="en-US" i="1" dirty="0"/>
              <a:t>to trace</a:t>
            </a:r>
            <a:r>
              <a:rPr lang="en-US" dirty="0"/>
              <a:t> means to discover signs, evidence, or remains, and to follow or investigate in detail.</a:t>
            </a:r>
          </a:p>
        </p:txBody>
      </p:sp>
      <p:sp>
        <p:nvSpPr>
          <p:cNvPr id="7" name="TextBox 6">
            <a:extLst>
              <a:ext uri="{FF2B5EF4-FFF2-40B4-BE49-F238E27FC236}">
                <a16:creationId xmlns:a16="http://schemas.microsoft.com/office/drawing/2014/main" id="{2D087676-C57E-6841-A570-BD7A02D89659}"/>
              </a:ext>
            </a:extLst>
          </p:cNvPr>
          <p:cNvSpPr txBox="1"/>
          <p:nvPr/>
        </p:nvSpPr>
        <p:spPr>
          <a:xfrm>
            <a:off x="778143" y="5054886"/>
            <a:ext cx="7438490"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2677774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B92944B-FA3C-4D4F-A02E-A4B0025C1748}"/>
              </a:ext>
            </a:extLst>
          </p:cNvPr>
          <p:cNvSpPr>
            <a:spLocks noGrp="1"/>
          </p:cNvSpPr>
          <p:nvPr>
            <p:ph type="title"/>
          </p:nvPr>
        </p:nvSpPr>
        <p:spPr/>
        <p:txBody>
          <a:bodyPr>
            <a:normAutofit fontScale="90000"/>
          </a:bodyPr>
          <a:lstStyle/>
          <a:p>
            <a:r>
              <a:rPr lang="en-US" dirty="0"/>
              <a:t>What do you see?</a:t>
            </a:r>
            <a:br>
              <a:rPr lang="en-US" dirty="0"/>
            </a:br>
            <a:r>
              <a:rPr lang="en-US" dirty="0"/>
              <a:t>Who?</a:t>
            </a:r>
            <a:br>
              <a:rPr lang="en-US" dirty="0"/>
            </a:br>
            <a:r>
              <a:rPr lang="en-US" dirty="0"/>
              <a:t>When?</a:t>
            </a:r>
            <a:br>
              <a:rPr lang="en-US" dirty="0"/>
            </a:br>
            <a:r>
              <a:rPr lang="en-US" dirty="0"/>
              <a:t>Where?</a:t>
            </a:r>
          </a:p>
        </p:txBody>
      </p:sp>
      <p:pic>
        <p:nvPicPr>
          <p:cNvPr id="13" name="Content Placeholder 12">
            <a:extLst>
              <a:ext uri="{FF2B5EF4-FFF2-40B4-BE49-F238E27FC236}">
                <a16:creationId xmlns:a16="http://schemas.microsoft.com/office/drawing/2014/main" id="{B244FBC7-3642-F24E-B9F7-25E2CD72CA57}"/>
              </a:ext>
            </a:extLst>
          </p:cNvPr>
          <p:cNvPicPr>
            <a:picLocks noGrp="1" noChangeAspect="1"/>
          </p:cNvPicPr>
          <p:nvPr>
            <p:ph idx="1"/>
          </p:nvPr>
        </p:nvPicPr>
        <p:blipFill>
          <a:blip r:embed="rId2"/>
          <a:stretch>
            <a:fillRect/>
          </a:stretch>
        </p:blipFill>
        <p:spPr>
          <a:xfrm>
            <a:off x="3973161" y="273050"/>
            <a:ext cx="4315527" cy="5853113"/>
          </a:xfrm>
        </p:spPr>
      </p:pic>
      <p:sp>
        <p:nvSpPr>
          <p:cNvPr id="11" name="Text Placeholder 10">
            <a:extLst>
              <a:ext uri="{FF2B5EF4-FFF2-40B4-BE49-F238E27FC236}">
                <a16:creationId xmlns:a16="http://schemas.microsoft.com/office/drawing/2014/main" id="{96ED1615-8EAC-AE43-BF40-E75EF4123413}"/>
              </a:ext>
            </a:extLst>
          </p:cNvPr>
          <p:cNvSpPr>
            <a:spLocks noGrp="1"/>
          </p:cNvSpPr>
          <p:nvPr>
            <p:ph type="body" sz="half" idx="2"/>
          </p:nvPr>
        </p:nvSpPr>
        <p:spPr/>
        <p:txBody>
          <a:bodyPr>
            <a:normAutofit fontScale="92500"/>
          </a:bodyPr>
          <a:lstStyle/>
          <a:p>
            <a:r>
              <a:rPr lang="en-US" dirty="0"/>
              <a:t>Anonymous</a:t>
            </a:r>
          </a:p>
          <a:p>
            <a:r>
              <a:rPr lang="en-US" dirty="0"/>
              <a:t>China, Han Dynasty (206 B.C.E.–220 C.E.)</a:t>
            </a:r>
          </a:p>
          <a:p>
            <a:r>
              <a:rPr lang="en-US" dirty="0"/>
              <a:t>Standing Horse</a:t>
            </a:r>
          </a:p>
          <a:p>
            <a:r>
              <a:rPr lang="en-US" dirty="0"/>
              <a:t>Earthenware with traces of pigment</a:t>
            </a:r>
          </a:p>
          <a:p>
            <a:r>
              <a:rPr lang="en-US" dirty="0"/>
              <a:t>Gift of Dr. David and Enid Owens</a:t>
            </a:r>
          </a:p>
          <a:p>
            <a:r>
              <a:rPr lang="en-US" dirty="0"/>
              <a:t>2007.33</a:t>
            </a:r>
          </a:p>
          <a:p>
            <a:r>
              <a:rPr lang="en-US" dirty="0"/>
              <a:t>Horses were important to Han rulers and aristocrats, who took representations of them into their elaborate tombs, for service in the afterlife. During Emperor Wu’s reign (141–87 B.C.E.), a superior breed of horse was imported from the Western Region to China’s Central Plains, to counter the onslaught of nomadic tribes from the North. The majestic stance of this tomb sculpture expresses the vitality of these animals known as “celestial horses.” This sculpture may have carried a mounted cavalryman. The tail, which was molded separately is missing.</a:t>
            </a:r>
          </a:p>
          <a:p>
            <a:endParaRPr lang="en-US" sz="1800" dirty="0"/>
          </a:p>
        </p:txBody>
      </p:sp>
      <p:sp>
        <p:nvSpPr>
          <p:cNvPr id="2" name="TextBox 1">
            <a:extLst>
              <a:ext uri="{FF2B5EF4-FFF2-40B4-BE49-F238E27FC236}">
                <a16:creationId xmlns:a16="http://schemas.microsoft.com/office/drawing/2014/main" id="{2B28A679-1483-5D47-B5FB-B42D67EFFA67}"/>
              </a:ext>
            </a:extLst>
          </p:cNvPr>
          <p:cNvSpPr txBox="1"/>
          <p:nvPr/>
        </p:nvSpPr>
        <p:spPr>
          <a:xfrm>
            <a:off x="308225" y="6126163"/>
            <a:ext cx="4149149" cy="369332"/>
          </a:xfrm>
          <a:prstGeom prst="rect">
            <a:avLst/>
          </a:prstGeom>
          <a:noFill/>
        </p:spPr>
        <p:txBody>
          <a:bodyPr wrap="none" rtlCol="0">
            <a:spAutoFit/>
          </a:bodyPr>
          <a:lstStyle/>
          <a:p>
            <a:r>
              <a:rPr lang="en-US" dirty="0">
                <a:hlinkClick r:id="rId3"/>
              </a:rPr>
              <a:t>http://mfastpete.org/obj/standing-horse/</a:t>
            </a:r>
            <a:r>
              <a:rPr lang="en-US" dirty="0"/>
              <a:t> </a:t>
            </a:r>
          </a:p>
        </p:txBody>
      </p:sp>
    </p:spTree>
    <p:extLst>
      <p:ext uri="{BB962C8B-B14F-4D97-AF65-F5344CB8AC3E}">
        <p14:creationId xmlns:p14="http://schemas.microsoft.com/office/powerpoint/2010/main" val="3435861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8218-E546-454C-9A12-8A7EB1EAD105}"/>
              </a:ext>
            </a:extLst>
          </p:cNvPr>
          <p:cNvSpPr>
            <a:spLocks noGrp="1"/>
          </p:cNvSpPr>
          <p:nvPr>
            <p:ph type="title"/>
          </p:nvPr>
        </p:nvSpPr>
        <p:spPr>
          <a:xfrm>
            <a:off x="457200" y="273050"/>
            <a:ext cx="7998431" cy="517544"/>
          </a:xfrm>
        </p:spPr>
        <p:txBody>
          <a:bodyPr>
            <a:normAutofit fontScale="90000"/>
          </a:bodyPr>
          <a:lstStyle/>
          <a:p>
            <a:br>
              <a:rPr lang="en-US" dirty="0"/>
            </a:br>
            <a:endParaRPr lang="en-US" dirty="0"/>
          </a:p>
        </p:txBody>
      </p:sp>
      <p:pic>
        <p:nvPicPr>
          <p:cNvPr id="6" name="Content Placeholder 5">
            <a:extLst>
              <a:ext uri="{FF2B5EF4-FFF2-40B4-BE49-F238E27FC236}">
                <a16:creationId xmlns:a16="http://schemas.microsoft.com/office/drawing/2014/main" id="{D80C29C1-1720-CB43-9802-3CE6698D2823}"/>
              </a:ext>
            </a:extLst>
          </p:cNvPr>
          <p:cNvPicPr>
            <a:picLocks noGrp="1" noChangeAspect="1"/>
          </p:cNvPicPr>
          <p:nvPr>
            <p:ph idx="1"/>
          </p:nvPr>
        </p:nvPicPr>
        <p:blipFill>
          <a:blip r:embed="rId2"/>
          <a:stretch>
            <a:fillRect/>
          </a:stretch>
        </p:blipFill>
        <p:spPr>
          <a:xfrm>
            <a:off x="996593" y="1976065"/>
            <a:ext cx="7551505" cy="4794604"/>
          </a:xfrm>
          <a:prstGeom prst="rect">
            <a:avLst/>
          </a:prstGeom>
        </p:spPr>
      </p:pic>
      <p:pic>
        <p:nvPicPr>
          <p:cNvPr id="5" name="Picture 4">
            <a:extLst>
              <a:ext uri="{FF2B5EF4-FFF2-40B4-BE49-F238E27FC236}">
                <a16:creationId xmlns:a16="http://schemas.microsoft.com/office/drawing/2014/main" id="{6051308C-6837-7D49-A339-4CB2DD722837}"/>
              </a:ext>
            </a:extLst>
          </p:cNvPr>
          <p:cNvPicPr>
            <a:picLocks noChangeAspect="1"/>
          </p:cNvPicPr>
          <p:nvPr/>
        </p:nvPicPr>
        <p:blipFill>
          <a:blip r:embed="rId3"/>
          <a:stretch>
            <a:fillRect/>
          </a:stretch>
        </p:blipFill>
        <p:spPr>
          <a:xfrm>
            <a:off x="4964168" y="523982"/>
            <a:ext cx="3153880" cy="1273682"/>
          </a:xfrm>
          <a:prstGeom prst="rect">
            <a:avLst/>
          </a:prstGeom>
        </p:spPr>
      </p:pic>
      <p:sp>
        <p:nvSpPr>
          <p:cNvPr id="4" name="Text Placeholder 3">
            <a:extLst>
              <a:ext uri="{FF2B5EF4-FFF2-40B4-BE49-F238E27FC236}">
                <a16:creationId xmlns:a16="http://schemas.microsoft.com/office/drawing/2014/main" id="{D2A3D299-BFCA-6240-A724-147CA68E19CC}"/>
              </a:ext>
            </a:extLst>
          </p:cNvPr>
          <p:cNvSpPr>
            <a:spLocks noGrp="1"/>
          </p:cNvSpPr>
          <p:nvPr>
            <p:ph type="body" sz="half" idx="2"/>
          </p:nvPr>
        </p:nvSpPr>
        <p:spPr>
          <a:xfrm>
            <a:off x="282539" y="201131"/>
            <a:ext cx="3008313" cy="4691063"/>
          </a:xfrm>
        </p:spPr>
        <p:txBody>
          <a:bodyPr>
            <a:normAutofit/>
          </a:bodyPr>
          <a:lstStyle/>
          <a:p>
            <a:endParaRPr lang="en-US" sz="2400" dirty="0"/>
          </a:p>
          <a:p>
            <a:r>
              <a:rPr lang="en-US" sz="2400" dirty="0"/>
              <a:t>Who?</a:t>
            </a:r>
          </a:p>
          <a:p>
            <a:r>
              <a:rPr lang="en-US" sz="2400" dirty="0"/>
              <a:t>When?</a:t>
            </a:r>
          </a:p>
          <a:p>
            <a:r>
              <a:rPr lang="en-US" sz="2400" dirty="0"/>
              <a:t>Where?</a:t>
            </a:r>
          </a:p>
          <a:p>
            <a:endParaRPr lang="en-US" sz="2800" dirty="0"/>
          </a:p>
        </p:txBody>
      </p:sp>
    </p:spTree>
    <p:extLst>
      <p:ext uri="{BB962C8B-B14F-4D97-AF65-F5344CB8AC3E}">
        <p14:creationId xmlns:p14="http://schemas.microsoft.com/office/powerpoint/2010/main" val="2670263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39412</TotalTime>
  <Words>707</Words>
  <Application>Microsoft Macintosh PowerPoint</Application>
  <PresentationFormat>On-screen Show (4:3)</PresentationFormat>
  <Paragraphs>83</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ＭＳ Ｐゴシック</vt:lpstr>
      <vt:lpstr>Arial</vt:lpstr>
      <vt:lpstr>Calibri</vt:lpstr>
      <vt:lpstr>Office Theme</vt:lpstr>
      <vt:lpstr>USF Stavros Center Presents: </vt:lpstr>
      <vt:lpstr>Historical Thinking </vt:lpstr>
      <vt:lpstr>Using Place-Based Literacy</vt:lpstr>
      <vt:lpstr>Content and Economic Ideas</vt:lpstr>
      <vt:lpstr>Economic Questions</vt:lpstr>
      <vt:lpstr>Economic vs Economic Historic Thinking</vt:lpstr>
      <vt:lpstr>Trace-Based Cases</vt:lpstr>
      <vt:lpstr>What do you see? Who? When? Where?</vt:lpstr>
      <vt:lpstr> </vt:lpstr>
      <vt:lpstr>Maphttps://www.arcgis.com/home/webmap/viewer.html?webmap=55399ae83b1f43e1a9d3d7f5e946da23</vt:lpstr>
      <vt:lpstr>Clickable Timeline with Artifacts</vt:lpstr>
      <vt:lpstr> </vt:lpstr>
      <vt:lpstr>Add Other Sources</vt:lpstr>
      <vt:lpstr>What if they never had heavenly horses?</vt:lpstr>
      <vt:lpstr>Building an Argument</vt:lpstr>
      <vt:lpstr>http://www.readwritethink.org/professional-development/strategy-guides/inquiry-charts-charts-30762.html </vt:lpstr>
    </vt:vector>
  </TitlesOfParts>
  <Company>University of South Florida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Information Technology</dc:creator>
  <cp:lastModifiedBy>Microsoft Office User</cp:lastModifiedBy>
  <cp:revision>228</cp:revision>
  <cp:lastPrinted>2017-10-11T19:17:17Z</cp:lastPrinted>
  <dcterms:created xsi:type="dcterms:W3CDTF">2017-09-01T23:45:56Z</dcterms:created>
  <dcterms:modified xsi:type="dcterms:W3CDTF">2019-10-21T14:40:12Z</dcterms:modified>
</cp:coreProperties>
</file>