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5" r:id="rId5"/>
    <p:sldId id="266" r:id="rId6"/>
    <p:sldId id="259" r:id="rId7"/>
    <p:sldId id="261" r:id="rId8"/>
    <p:sldId id="267" r:id="rId9"/>
    <p:sldId id="262" r:id="rId10"/>
    <p:sldId id="268" r:id="rId11"/>
    <p:sldId id="263" r:id="rId12"/>
    <p:sldId id="269" r:id="rId13"/>
    <p:sldId id="270" r:id="rId14"/>
    <p:sldId id="26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90" d="100"/>
          <a:sy n="90" d="100"/>
        </p:scale>
        <p:origin x="174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ED657-C5FC-654F-B769-19D76F1299C7}" type="datetimeFigureOut">
              <a:rPr lang="en-US" smtClean="0"/>
              <a:t>4/13/18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13251-464C-5941-B888-B39B8BC67608}" type="slidenum">
              <a:rPr lang="en-US" smtClean="0"/>
              <a:t>‹#›</a:t>
            </a:fld>
            <a:endParaRPr lang="en-US"/>
          </a:p>
        </p:txBody>
      </p:sp>
    </p:spTree>
    <p:extLst>
      <p:ext uri="{BB962C8B-B14F-4D97-AF65-F5344CB8AC3E}">
        <p14:creationId xmlns:p14="http://schemas.microsoft.com/office/powerpoint/2010/main" val="1878909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ED657-C5FC-654F-B769-19D76F1299C7}" type="datetimeFigureOut">
              <a:rPr lang="en-US" smtClean="0"/>
              <a:t>4/13/18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13251-464C-5941-B888-B39B8BC67608}" type="slidenum">
              <a:rPr lang="en-US" smtClean="0"/>
              <a:t>‹#›</a:t>
            </a:fld>
            <a:endParaRPr lang="en-US"/>
          </a:p>
        </p:txBody>
      </p:sp>
    </p:spTree>
    <p:extLst>
      <p:ext uri="{BB962C8B-B14F-4D97-AF65-F5344CB8AC3E}">
        <p14:creationId xmlns:p14="http://schemas.microsoft.com/office/powerpoint/2010/main" val="61380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ED657-C5FC-654F-B769-19D76F1299C7}" type="datetimeFigureOut">
              <a:rPr lang="en-US" smtClean="0"/>
              <a:t>4/13/18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13251-464C-5941-B888-B39B8BC67608}" type="slidenum">
              <a:rPr lang="en-US" smtClean="0"/>
              <a:t>‹#›</a:t>
            </a:fld>
            <a:endParaRPr lang="en-US"/>
          </a:p>
        </p:txBody>
      </p:sp>
    </p:spTree>
    <p:extLst>
      <p:ext uri="{BB962C8B-B14F-4D97-AF65-F5344CB8AC3E}">
        <p14:creationId xmlns:p14="http://schemas.microsoft.com/office/powerpoint/2010/main" val="40402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ED657-C5FC-654F-B769-19D76F1299C7}" type="datetimeFigureOut">
              <a:rPr lang="en-US" smtClean="0"/>
              <a:t>4/13/18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13251-464C-5941-B888-B39B8BC67608}" type="slidenum">
              <a:rPr lang="en-US" smtClean="0"/>
              <a:t>‹#›</a:t>
            </a:fld>
            <a:endParaRPr lang="en-US"/>
          </a:p>
        </p:txBody>
      </p:sp>
    </p:spTree>
    <p:extLst>
      <p:ext uri="{BB962C8B-B14F-4D97-AF65-F5344CB8AC3E}">
        <p14:creationId xmlns:p14="http://schemas.microsoft.com/office/powerpoint/2010/main" val="113953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ED657-C5FC-654F-B769-19D76F1299C7}" type="datetimeFigureOut">
              <a:rPr lang="en-US" smtClean="0"/>
              <a:t>4/13/18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13251-464C-5941-B888-B39B8BC67608}" type="slidenum">
              <a:rPr lang="en-US" smtClean="0"/>
              <a:t>‹#›</a:t>
            </a:fld>
            <a:endParaRPr lang="en-US"/>
          </a:p>
        </p:txBody>
      </p:sp>
    </p:spTree>
    <p:extLst>
      <p:ext uri="{BB962C8B-B14F-4D97-AF65-F5344CB8AC3E}">
        <p14:creationId xmlns:p14="http://schemas.microsoft.com/office/powerpoint/2010/main" val="363319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ED657-C5FC-654F-B769-19D76F1299C7}" type="datetimeFigureOut">
              <a:rPr lang="en-US" smtClean="0"/>
              <a:t>4/13/18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13251-464C-5941-B888-B39B8BC67608}" type="slidenum">
              <a:rPr lang="en-US" smtClean="0"/>
              <a:t>‹#›</a:t>
            </a:fld>
            <a:endParaRPr lang="en-US"/>
          </a:p>
        </p:txBody>
      </p:sp>
    </p:spTree>
    <p:extLst>
      <p:ext uri="{BB962C8B-B14F-4D97-AF65-F5344CB8AC3E}">
        <p14:creationId xmlns:p14="http://schemas.microsoft.com/office/powerpoint/2010/main" val="1590355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ED657-C5FC-654F-B769-19D76F1299C7}" type="datetimeFigureOut">
              <a:rPr lang="en-US" smtClean="0"/>
              <a:t>4/13/18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813251-464C-5941-B888-B39B8BC67608}" type="slidenum">
              <a:rPr lang="en-US" smtClean="0"/>
              <a:t>‹#›</a:t>
            </a:fld>
            <a:endParaRPr lang="en-US"/>
          </a:p>
        </p:txBody>
      </p:sp>
    </p:spTree>
    <p:extLst>
      <p:ext uri="{BB962C8B-B14F-4D97-AF65-F5344CB8AC3E}">
        <p14:creationId xmlns:p14="http://schemas.microsoft.com/office/powerpoint/2010/main" val="327875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ED657-C5FC-654F-B769-19D76F1299C7}" type="datetimeFigureOut">
              <a:rPr lang="en-US" smtClean="0"/>
              <a:t>4/13/18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813251-464C-5941-B888-B39B8BC67608}" type="slidenum">
              <a:rPr lang="en-US" smtClean="0"/>
              <a:t>‹#›</a:t>
            </a:fld>
            <a:endParaRPr lang="en-US"/>
          </a:p>
        </p:txBody>
      </p:sp>
    </p:spTree>
    <p:extLst>
      <p:ext uri="{BB962C8B-B14F-4D97-AF65-F5344CB8AC3E}">
        <p14:creationId xmlns:p14="http://schemas.microsoft.com/office/powerpoint/2010/main" val="2807586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ED657-C5FC-654F-B769-19D76F1299C7}" type="datetimeFigureOut">
              <a:rPr lang="en-US" smtClean="0"/>
              <a:t>4/13/18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813251-464C-5941-B888-B39B8BC67608}" type="slidenum">
              <a:rPr lang="en-US" smtClean="0"/>
              <a:t>‹#›</a:t>
            </a:fld>
            <a:endParaRPr lang="en-US"/>
          </a:p>
        </p:txBody>
      </p:sp>
    </p:spTree>
    <p:extLst>
      <p:ext uri="{BB962C8B-B14F-4D97-AF65-F5344CB8AC3E}">
        <p14:creationId xmlns:p14="http://schemas.microsoft.com/office/powerpoint/2010/main" val="297775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ED657-C5FC-654F-B769-19D76F1299C7}" type="datetimeFigureOut">
              <a:rPr lang="en-US" smtClean="0"/>
              <a:t>4/13/18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13251-464C-5941-B888-B39B8BC67608}" type="slidenum">
              <a:rPr lang="en-US" smtClean="0"/>
              <a:t>‹#›</a:t>
            </a:fld>
            <a:endParaRPr lang="en-US"/>
          </a:p>
        </p:txBody>
      </p:sp>
    </p:spTree>
    <p:extLst>
      <p:ext uri="{BB962C8B-B14F-4D97-AF65-F5344CB8AC3E}">
        <p14:creationId xmlns:p14="http://schemas.microsoft.com/office/powerpoint/2010/main" val="2661595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ED657-C5FC-654F-B769-19D76F1299C7}" type="datetimeFigureOut">
              <a:rPr lang="en-US" smtClean="0"/>
              <a:t>4/13/18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13251-464C-5941-B888-B39B8BC67608}" type="slidenum">
              <a:rPr lang="en-US" smtClean="0"/>
              <a:t>‹#›</a:t>
            </a:fld>
            <a:endParaRPr lang="en-US"/>
          </a:p>
        </p:txBody>
      </p:sp>
    </p:spTree>
    <p:extLst>
      <p:ext uri="{BB962C8B-B14F-4D97-AF65-F5344CB8AC3E}">
        <p14:creationId xmlns:p14="http://schemas.microsoft.com/office/powerpoint/2010/main" val="5360018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ED657-C5FC-654F-B769-19D76F1299C7}" type="datetimeFigureOut">
              <a:rPr lang="en-US" smtClean="0"/>
              <a:t>4/13/18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13251-464C-5941-B888-B39B8BC67608}" type="slidenum">
              <a:rPr lang="en-US" smtClean="0"/>
              <a:t>‹#›</a:t>
            </a:fld>
            <a:endParaRPr lang="en-US"/>
          </a:p>
        </p:txBody>
      </p:sp>
    </p:spTree>
    <p:extLst>
      <p:ext uri="{BB962C8B-B14F-4D97-AF65-F5344CB8AC3E}">
        <p14:creationId xmlns:p14="http://schemas.microsoft.com/office/powerpoint/2010/main" val="4147414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search?site=&amp;tbm=isch&amp;source=hp&amp;biw=1271&amp;bih=646&amp;q=thomas+edison&amp;oq=thomas+edison&amp;gs_l=img.3..0l10.1878.3645.0.4669.16.15.0.0.0.0.209.1374.6j5j1.12.0....0...1.1.64.img..4.12.1370.0.DzmnV68EaLQ#imgrc=BaAhzsvPwsosaM" TargetMode="External"/><Relationship Id="rId4" Type="http://schemas.openxmlformats.org/officeDocument/2006/relationships/hyperlink" Target="https://www.google.com/search?site=&amp;tbm=isch&amp;source=hp&amp;biw=1271&amp;bih=646&amp;q=wally+amos&amp;oq=wally+amos&amp;gs_l=img.1.0.0l10.2304.4935.0.6472.13.12.0.0.0.0.239.782.5j2j1.8.0....0...1.1.64.img..5.8.780.0.1QmxdleuZuI" TargetMode="External"/><Relationship Id="rId5" Type="http://schemas.openxmlformats.org/officeDocument/2006/relationships/hyperlink" Target="https://www.google.com/search?site=&amp;tbm=isch&amp;source=hp&amp;biw=1354&amp;bih=646&amp;q=new+business&amp;oq=new+business&amp;gs_l=img.3..0l10.2309.9750.0.10182.42.30.12.0.0.0.239.3088.3j21j2.26.0....0...1.1.64.img..5.37.3040.0.-cN4CYvAL_s#imgrc=Z43LpbYBNA4vJM" TargetMode="External"/><Relationship Id="rId1" Type="http://schemas.openxmlformats.org/officeDocument/2006/relationships/slideLayout" Target="../slideLayouts/slideLayout2.xml"/><Relationship Id="rId2" Type="http://schemas.openxmlformats.org/officeDocument/2006/relationships/hyperlink" Target="https://www.google.com/search?site=&amp;tbm=isch&amp;source=hp&amp;biw=1271&amp;bih=646&amp;q=henry+flagler+railroad&amp;oq=henry+flagler&amp;gs_l=img.1.0.0l10.4830.7026.0.9047.14.14.0.0.0.0.95.876.13.13.0....0...1.1.64.img..1.13.872.0.I_IFgYiTQF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Entrepreneurs in Florida</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SS.4.E.1.1 Identify </a:t>
            </a:r>
            <a:r>
              <a:rPr lang="en-US" dirty="0"/>
              <a:t>entrepreneurs from various social and ethnic backgrounds who have influenced Florida and local economy. </a:t>
            </a:r>
          </a:p>
        </p:txBody>
      </p:sp>
      <p:pic>
        <p:nvPicPr>
          <p:cNvPr id="4" name="Picture 3"/>
          <p:cNvPicPr/>
          <p:nvPr/>
        </p:nvPicPr>
        <p:blipFill>
          <a:blip r:embed="rId2"/>
          <a:stretch>
            <a:fillRect/>
          </a:stretch>
        </p:blipFill>
        <p:spPr>
          <a:xfrm>
            <a:off x="271462" y="228600"/>
            <a:ext cx="4114801" cy="2185988"/>
          </a:xfrm>
          <a:prstGeom prst="rect">
            <a:avLst/>
          </a:prstGeom>
        </p:spPr>
      </p:pic>
    </p:spTree>
    <p:extLst>
      <p:ext uri="{BB962C8B-B14F-4D97-AF65-F5344CB8AC3E}">
        <p14:creationId xmlns:p14="http://schemas.microsoft.com/office/powerpoint/2010/main" val="1259560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8116"/>
            <a:ext cx="8281611" cy="5728048"/>
          </a:xfrm>
        </p:spPr>
        <p:txBody>
          <a:bodyPr>
            <a:normAutofit/>
          </a:bodyPr>
          <a:lstStyle/>
          <a:p>
            <a:pPr marL="0" indent="0" algn="ctr">
              <a:buNone/>
            </a:pPr>
            <a:r>
              <a:rPr lang="en-US" dirty="0" smtClean="0"/>
              <a:t>He employed many Cuban workers, so </a:t>
            </a:r>
            <a:r>
              <a:rPr lang="en-US" dirty="0" err="1" smtClean="0"/>
              <a:t>Ybor</a:t>
            </a:r>
            <a:r>
              <a:rPr lang="en-US" dirty="0" smtClean="0"/>
              <a:t> City became the center of Cuban culture in Florida. Many other cigar-makers came to </a:t>
            </a:r>
            <a:r>
              <a:rPr lang="en-US" dirty="0" err="1" smtClean="0"/>
              <a:t>Ybor</a:t>
            </a:r>
            <a:r>
              <a:rPr lang="en-US" dirty="0" smtClean="0"/>
              <a:t> City to build their own factories.  </a:t>
            </a:r>
            <a:r>
              <a:rPr lang="en-US" dirty="0" err="1" smtClean="0"/>
              <a:t>Ybor</a:t>
            </a:r>
            <a:r>
              <a:rPr lang="en-US" dirty="0" smtClean="0"/>
              <a:t> City became known as the Cigar Capital of the World.</a:t>
            </a:r>
            <a:endParaRPr lang="en-US" dirty="0"/>
          </a:p>
        </p:txBody>
      </p:sp>
      <p:pic>
        <p:nvPicPr>
          <p:cNvPr id="2" name="Picture 1"/>
          <p:cNvPicPr>
            <a:picLocks noChangeAspect="1"/>
          </p:cNvPicPr>
          <p:nvPr/>
        </p:nvPicPr>
        <p:blipFill>
          <a:blip r:embed="rId2"/>
          <a:stretch>
            <a:fillRect/>
          </a:stretch>
        </p:blipFill>
        <p:spPr>
          <a:xfrm>
            <a:off x="1407908" y="3325757"/>
            <a:ext cx="6269355" cy="3134678"/>
          </a:xfrm>
          <a:prstGeom prst="rect">
            <a:avLst/>
          </a:prstGeom>
        </p:spPr>
      </p:pic>
    </p:spTree>
    <p:extLst>
      <p:ext uri="{BB962C8B-B14F-4D97-AF65-F5344CB8AC3E}">
        <p14:creationId xmlns:p14="http://schemas.microsoft.com/office/powerpoint/2010/main" val="2555736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6651"/>
            <a:ext cx="4130202" cy="5857973"/>
          </a:xfrm>
        </p:spPr>
        <p:txBody>
          <a:bodyPr>
            <a:normAutofit fontScale="92500" lnSpcReduction="10000"/>
          </a:bodyPr>
          <a:lstStyle/>
          <a:p>
            <a:pPr marL="0" indent="0">
              <a:buNone/>
            </a:pPr>
            <a:r>
              <a:rPr lang="en-US" dirty="0" smtClean="0"/>
              <a:t>Thomas Edison was born in 1847 in Milan, Ohio.  He became a businessman and inventor, best known for the development of the phonograph, motion picture camera, and the light bulb.  He held 1,093 patents in the United States and others in The United Kingdom, France, and Germany.</a:t>
            </a:r>
            <a:endParaRPr lang="en-US" dirty="0"/>
          </a:p>
        </p:txBody>
      </p:sp>
      <p:pic>
        <p:nvPicPr>
          <p:cNvPr id="5" name="Picture 4"/>
          <p:cNvPicPr>
            <a:picLocks noChangeAspect="1"/>
          </p:cNvPicPr>
          <p:nvPr/>
        </p:nvPicPr>
        <p:blipFill>
          <a:blip r:embed="rId2"/>
          <a:stretch>
            <a:fillRect/>
          </a:stretch>
        </p:blipFill>
        <p:spPr>
          <a:xfrm>
            <a:off x="5039715" y="925081"/>
            <a:ext cx="3697544" cy="4743314"/>
          </a:xfrm>
          <a:prstGeom prst="rect">
            <a:avLst/>
          </a:prstGeom>
        </p:spPr>
      </p:pic>
    </p:spTree>
    <p:extLst>
      <p:ext uri="{BB962C8B-B14F-4D97-AF65-F5344CB8AC3E}">
        <p14:creationId xmlns:p14="http://schemas.microsoft.com/office/powerpoint/2010/main" val="135552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46452"/>
            <a:ext cx="8281611" cy="5857973"/>
          </a:xfrm>
        </p:spPr>
        <p:txBody>
          <a:bodyPr>
            <a:normAutofit/>
          </a:bodyPr>
          <a:lstStyle/>
          <a:p>
            <a:pPr marL="0" indent="0">
              <a:buNone/>
            </a:pPr>
            <a:r>
              <a:rPr lang="en-US" dirty="0" smtClean="0"/>
              <a:t>Known as The Wizard of Menlo Park, Edison moved from New Jersey to Ft. Myers, Florida, in 1885.  His work led to technologies that we use every day:  electric light, sound recording, the battery for the electric car, and motion pictures.  </a:t>
            </a:r>
            <a:endParaRPr lang="en-US" dirty="0"/>
          </a:p>
        </p:txBody>
      </p:sp>
      <p:pic>
        <p:nvPicPr>
          <p:cNvPr id="2" name="Picture 1"/>
          <p:cNvPicPr>
            <a:picLocks noChangeAspect="1"/>
          </p:cNvPicPr>
          <p:nvPr/>
        </p:nvPicPr>
        <p:blipFill>
          <a:blip r:embed="rId2"/>
          <a:stretch>
            <a:fillRect/>
          </a:stretch>
        </p:blipFill>
        <p:spPr>
          <a:xfrm>
            <a:off x="1324474" y="2900551"/>
            <a:ext cx="6333833" cy="3747070"/>
          </a:xfrm>
          <a:prstGeom prst="rect">
            <a:avLst/>
          </a:prstGeom>
        </p:spPr>
      </p:pic>
    </p:spTree>
    <p:extLst>
      <p:ext uri="{BB962C8B-B14F-4D97-AF65-F5344CB8AC3E}">
        <p14:creationId xmlns:p14="http://schemas.microsoft.com/office/powerpoint/2010/main" val="564180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752"/>
            <a:ext cx="8229600" cy="1143000"/>
          </a:xfrm>
        </p:spPr>
        <p:txBody>
          <a:bodyPr>
            <a:normAutofit fontScale="90000"/>
          </a:bodyPr>
          <a:lstStyle/>
          <a:p>
            <a:r>
              <a:rPr lang="en-US" dirty="0" smtClean="0"/>
              <a:t>Maybe one day you will become an entrepreneur.  What kind of business might you start?</a:t>
            </a:r>
            <a:endParaRPr lang="en-US" dirty="0"/>
          </a:p>
        </p:txBody>
      </p:sp>
      <p:pic>
        <p:nvPicPr>
          <p:cNvPr id="4" name="Picture 3"/>
          <p:cNvPicPr>
            <a:picLocks noChangeAspect="1"/>
          </p:cNvPicPr>
          <p:nvPr/>
        </p:nvPicPr>
        <p:blipFill>
          <a:blip r:embed="rId2"/>
          <a:stretch>
            <a:fillRect/>
          </a:stretch>
        </p:blipFill>
        <p:spPr>
          <a:xfrm>
            <a:off x="1721880" y="2510360"/>
            <a:ext cx="5822689" cy="3947111"/>
          </a:xfrm>
          <a:prstGeom prst="rect">
            <a:avLst/>
          </a:prstGeom>
        </p:spPr>
      </p:pic>
    </p:spTree>
    <p:extLst>
      <p:ext uri="{BB962C8B-B14F-4D97-AF65-F5344CB8AC3E}">
        <p14:creationId xmlns:p14="http://schemas.microsoft.com/office/powerpoint/2010/main" val="3780544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Credits</a:t>
            </a:r>
            <a:endParaRPr lang="en-US" dirty="0"/>
          </a:p>
        </p:txBody>
      </p:sp>
      <p:sp>
        <p:nvSpPr>
          <p:cNvPr id="3" name="Content Placeholder 2"/>
          <p:cNvSpPr>
            <a:spLocks noGrp="1"/>
          </p:cNvSpPr>
          <p:nvPr>
            <p:ph idx="1"/>
          </p:nvPr>
        </p:nvSpPr>
        <p:spPr>
          <a:xfrm>
            <a:off x="457200" y="1600200"/>
            <a:ext cx="8229600" cy="5257800"/>
          </a:xfrm>
        </p:spPr>
        <p:txBody>
          <a:bodyPr>
            <a:normAutofit fontScale="47500" lnSpcReduction="20000"/>
          </a:bodyPr>
          <a:lstStyle/>
          <a:p>
            <a:r>
              <a:rPr lang="en-US" dirty="0" smtClean="0">
                <a:hlinkClick r:id="rId2"/>
              </a:rPr>
              <a:t>https://www.google.com/search?site=&amp;tbm=isch&amp;source=hp&amp;biw=1271&amp;bih=646&amp;q=henry+flagler+railroad&amp;oq=henry+flagler&amp;gs_l=img.1.0.0l10.4830.7026.0.9047.14.14.0.0.0.0.95.876.13.13.0....0...1.1.64.img..1.13.872.0.I_IFgYiTQFc</a:t>
            </a:r>
            <a:r>
              <a:rPr lang="en-US" dirty="0" smtClean="0"/>
              <a:t> </a:t>
            </a:r>
          </a:p>
          <a:p>
            <a:r>
              <a:rPr lang="en-US" dirty="0">
                <a:hlinkClick r:id="rId3"/>
              </a:rPr>
              <a:t>https://www.google.com/search?site=&amp;tbm=isch&amp;source=hp&amp;biw=1271&amp;bih=646&amp;q=thomas+edison&amp;oq=thomas+edison&amp;gs_l=img.3..0l10.1878.3645.0.4669.16.15.0.0.0.0.209.1374.6j5j1.12.0....0...1.1.64.img..4.12.1370.0.DzmnV68EaLQ#imgrc=BaAhzsvPwsosaM</a:t>
            </a:r>
            <a:r>
              <a:rPr lang="en-US" dirty="0" smtClean="0"/>
              <a:t>: </a:t>
            </a:r>
          </a:p>
          <a:p>
            <a:r>
              <a:rPr lang="en-US" dirty="0">
                <a:hlinkClick r:id="rId4"/>
              </a:rPr>
              <a:t>https://www.google.com/search?site=&amp;tbm=isch&amp;source=hp&amp;biw=1271&amp;bih=646&amp;q=wally+amos&amp;oq=wally+amos&amp;gs_l=img.1.0.0l10.2304.4935.0.6472.13.12.0.0.0.0.239.782.5j2j1.8.0....0...1.1.64.img..</a:t>
            </a:r>
            <a:r>
              <a:rPr lang="en-US" dirty="0" smtClean="0">
                <a:hlinkClick r:id="rId4"/>
              </a:rPr>
              <a:t>5.8.780.0.1QmxdleuZuI</a:t>
            </a:r>
            <a:endParaRPr lang="en-US" dirty="0" smtClean="0"/>
          </a:p>
          <a:p>
            <a:r>
              <a:rPr lang="en-US" dirty="0"/>
              <a:t>https://</a:t>
            </a:r>
            <a:r>
              <a:rPr lang="en-US" dirty="0" err="1"/>
              <a:t>www.google.com</a:t>
            </a:r>
            <a:r>
              <a:rPr lang="en-US" dirty="0"/>
              <a:t>/</a:t>
            </a:r>
            <a:r>
              <a:rPr lang="en-US" dirty="0" err="1"/>
              <a:t>search?site</a:t>
            </a:r>
            <a:r>
              <a:rPr lang="en-US" dirty="0"/>
              <a:t>=&amp;</a:t>
            </a:r>
            <a:r>
              <a:rPr lang="en-US" dirty="0" err="1"/>
              <a:t>tbm</a:t>
            </a:r>
            <a:r>
              <a:rPr lang="en-US" dirty="0"/>
              <a:t>=</a:t>
            </a:r>
            <a:r>
              <a:rPr lang="en-US" dirty="0" err="1"/>
              <a:t>isch&amp;source</a:t>
            </a:r>
            <a:r>
              <a:rPr lang="en-US" dirty="0"/>
              <a:t>=</a:t>
            </a:r>
            <a:r>
              <a:rPr lang="en-US" dirty="0" err="1"/>
              <a:t>hp&amp;biw</a:t>
            </a:r>
            <a:r>
              <a:rPr lang="en-US" dirty="0"/>
              <a:t>=1354&amp;bih=646&amp;q=</a:t>
            </a:r>
            <a:r>
              <a:rPr lang="en-US" dirty="0" err="1"/>
              <a:t>vincente+ybor&amp;oq</a:t>
            </a:r>
            <a:r>
              <a:rPr lang="en-US" dirty="0"/>
              <a:t>=</a:t>
            </a:r>
            <a:r>
              <a:rPr lang="en-US" dirty="0" err="1"/>
              <a:t>vincente+ybor&amp;gs_l</a:t>
            </a:r>
            <a:r>
              <a:rPr lang="en-US" dirty="0"/>
              <a:t>=img.3..0i10i24k1.1395.4460.0.4677.14.14.0.0.0.0.89.791.13.13.0....0...1.1.64.img..1.13.788.0..0j0i10k1j0i8i30k1.ZPM-RY1ChKE#imgrc=5tgxBEycw2hZKM</a:t>
            </a:r>
            <a:r>
              <a:rPr lang="en-US" dirty="0" smtClean="0"/>
              <a:t>: </a:t>
            </a:r>
          </a:p>
          <a:p>
            <a:r>
              <a:rPr lang="en-US" dirty="0"/>
              <a:t>https://</a:t>
            </a:r>
            <a:r>
              <a:rPr lang="en-US" dirty="0" err="1"/>
              <a:t>www.google.com</a:t>
            </a:r>
            <a:r>
              <a:rPr lang="en-US" dirty="0"/>
              <a:t>/</a:t>
            </a:r>
            <a:r>
              <a:rPr lang="en-US" dirty="0" err="1"/>
              <a:t>search?site</a:t>
            </a:r>
            <a:r>
              <a:rPr lang="en-US" dirty="0"/>
              <a:t>=&amp;</a:t>
            </a:r>
            <a:r>
              <a:rPr lang="en-US" dirty="0" err="1"/>
              <a:t>tbm</a:t>
            </a:r>
            <a:r>
              <a:rPr lang="en-US" dirty="0"/>
              <a:t>=</a:t>
            </a:r>
            <a:r>
              <a:rPr lang="en-US" dirty="0" err="1"/>
              <a:t>isch&amp;source</a:t>
            </a:r>
            <a:r>
              <a:rPr lang="en-US" dirty="0"/>
              <a:t>=</a:t>
            </a:r>
            <a:r>
              <a:rPr lang="en-US" dirty="0" err="1"/>
              <a:t>hp&amp;biw</a:t>
            </a:r>
            <a:r>
              <a:rPr lang="en-US" dirty="0"/>
              <a:t>=1354&amp;bih=646&amp;q=</a:t>
            </a:r>
            <a:r>
              <a:rPr lang="en-US" dirty="0" err="1"/>
              <a:t>vincente+ybor&amp;oq</a:t>
            </a:r>
            <a:r>
              <a:rPr lang="en-US" dirty="0"/>
              <a:t>=</a:t>
            </a:r>
            <a:r>
              <a:rPr lang="en-US" dirty="0" err="1"/>
              <a:t>vincente+ybor&amp;gs_l</a:t>
            </a:r>
            <a:r>
              <a:rPr lang="en-US" dirty="0"/>
              <a:t>=img.3..0i10i24k1.1395.4460.0.4677.14.14.0.0.0.0.89.791.13.13.0....0...1.1.64.img..1.13.788.0..0j0i10k1j0i8i30k1.ZPM-RY1ChKE#imgrc=6hj5MOp4iLdw5M</a:t>
            </a:r>
            <a:r>
              <a:rPr lang="en-US" dirty="0" smtClean="0"/>
              <a:t>: </a:t>
            </a:r>
          </a:p>
          <a:p>
            <a:r>
              <a:rPr lang="en-US" dirty="0"/>
              <a:t>https://</a:t>
            </a:r>
            <a:r>
              <a:rPr lang="en-US" dirty="0" err="1"/>
              <a:t>www.google.com</a:t>
            </a:r>
            <a:r>
              <a:rPr lang="en-US" dirty="0"/>
              <a:t>/</a:t>
            </a:r>
            <a:r>
              <a:rPr lang="en-US" dirty="0" err="1"/>
              <a:t>search?biw</a:t>
            </a:r>
            <a:r>
              <a:rPr lang="en-US" dirty="0"/>
              <a:t>=1083&amp;bih=516&amp;tbm=</a:t>
            </a:r>
            <a:r>
              <a:rPr lang="en-US" dirty="0" err="1"/>
              <a:t>isch&amp;sa</a:t>
            </a:r>
            <a:r>
              <a:rPr lang="en-US" dirty="0"/>
              <a:t>=1&amp;q=thomas+edison%27s+inventions&amp;oq=thomas+edison%27s+inventions&amp;gs_l=psy-ab.3..0l2j0i30k1l2.7982.8958.0.10033.5.5.0.0.0.0.81.271.5.5.0....0...1.1.64.psy-ab..0.5.265.AAlDa0pnfwU#imgrc=vHRZ5xd8e_yIEM</a:t>
            </a:r>
            <a:r>
              <a:rPr lang="en-US" dirty="0" smtClean="0"/>
              <a:t>: </a:t>
            </a:r>
          </a:p>
          <a:p>
            <a:r>
              <a:rPr lang="en-US" dirty="0">
                <a:hlinkClick r:id="rId5"/>
              </a:rPr>
              <a:t>https://www.google.com/search?site=&amp;tbm=isch&amp;source=hp&amp;biw=1354&amp;bih=646&amp;q=new+business&amp;oq=new+business&amp;gs_l=img.3..0l10.2309.9750.0.10182.42.30.12.0.0.0.239.3088.3j21j2.26.0....0...1.1.64.img..5.37.3040.0.-cN4CYvAL_s#imgrc=Z43LpbYBNA4vJM</a:t>
            </a:r>
            <a:r>
              <a:rPr lang="en-US" dirty="0" smtClean="0"/>
              <a:t>: </a:t>
            </a:r>
          </a:p>
          <a:p>
            <a:endParaRPr lang="en-US" dirty="0" smtClean="0"/>
          </a:p>
          <a:p>
            <a:endParaRPr lang="en-US" dirty="0" smtClean="0"/>
          </a:p>
          <a:p>
            <a:endParaRPr lang="en-US" dirty="0"/>
          </a:p>
        </p:txBody>
      </p:sp>
    </p:spTree>
    <p:extLst>
      <p:ext uri="{BB962C8B-B14F-4D97-AF65-F5344CB8AC3E}">
        <p14:creationId xmlns:p14="http://schemas.microsoft.com/office/powerpoint/2010/main" val="3924621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9541"/>
            <a:ext cx="9144000" cy="1143000"/>
          </a:xfrm>
        </p:spPr>
        <p:txBody>
          <a:bodyPr>
            <a:noAutofit/>
          </a:bodyPr>
          <a:lstStyle/>
          <a:p>
            <a:r>
              <a:rPr lang="en-US" sz="3600" dirty="0" smtClean="0"/>
              <a:t>What is an entrepreneur?  An entrepreneur is a person who starts a business and is willing to risk losing money in order to make money.</a:t>
            </a:r>
            <a:br>
              <a:rPr lang="en-US" sz="3600" dirty="0" smtClean="0"/>
            </a:br>
            <a:r>
              <a:rPr lang="en-US" sz="3600" dirty="0"/>
              <a:t/>
            </a:r>
            <a:br>
              <a:rPr lang="en-US" sz="3600" dirty="0"/>
            </a:br>
            <a:r>
              <a:rPr lang="en-US" sz="3600" dirty="0" smtClean="0"/>
              <a:t> </a:t>
            </a:r>
            <a:endParaRPr lang="en-US" sz="3600" dirty="0"/>
          </a:p>
        </p:txBody>
      </p:sp>
      <p:pic>
        <p:nvPicPr>
          <p:cNvPr id="4" name="Picture 3"/>
          <p:cNvPicPr>
            <a:picLocks noChangeAspect="1"/>
          </p:cNvPicPr>
          <p:nvPr/>
        </p:nvPicPr>
        <p:blipFill>
          <a:blip r:embed="rId2"/>
          <a:stretch>
            <a:fillRect/>
          </a:stretch>
        </p:blipFill>
        <p:spPr>
          <a:xfrm>
            <a:off x="6223000" y="4076700"/>
            <a:ext cx="2921000" cy="2781300"/>
          </a:xfrm>
          <a:prstGeom prst="rect">
            <a:avLst/>
          </a:prstGeom>
        </p:spPr>
      </p:pic>
      <p:pic>
        <p:nvPicPr>
          <p:cNvPr id="3" name="Picture 2"/>
          <p:cNvPicPr>
            <a:picLocks noChangeAspect="1"/>
          </p:cNvPicPr>
          <p:nvPr/>
        </p:nvPicPr>
        <p:blipFill>
          <a:blip r:embed="rId3"/>
          <a:stretch>
            <a:fillRect/>
          </a:stretch>
        </p:blipFill>
        <p:spPr>
          <a:xfrm>
            <a:off x="5740400" y="1689100"/>
            <a:ext cx="3403600" cy="2387600"/>
          </a:xfrm>
          <a:prstGeom prst="rect">
            <a:avLst/>
          </a:prstGeom>
        </p:spPr>
      </p:pic>
      <p:pic>
        <p:nvPicPr>
          <p:cNvPr id="5" name="Picture 4"/>
          <p:cNvPicPr>
            <a:picLocks noChangeAspect="1"/>
          </p:cNvPicPr>
          <p:nvPr/>
        </p:nvPicPr>
        <p:blipFill>
          <a:blip r:embed="rId4"/>
          <a:stretch>
            <a:fillRect/>
          </a:stretch>
        </p:blipFill>
        <p:spPr>
          <a:xfrm>
            <a:off x="0" y="1839654"/>
            <a:ext cx="3038753" cy="2515704"/>
          </a:xfrm>
          <a:prstGeom prst="rect">
            <a:avLst/>
          </a:prstGeom>
        </p:spPr>
      </p:pic>
      <p:pic>
        <p:nvPicPr>
          <p:cNvPr id="6" name="Picture 5"/>
          <p:cNvPicPr>
            <a:picLocks noChangeAspect="1"/>
          </p:cNvPicPr>
          <p:nvPr/>
        </p:nvPicPr>
        <p:blipFill>
          <a:blip r:embed="rId5"/>
          <a:stretch>
            <a:fillRect/>
          </a:stretch>
        </p:blipFill>
        <p:spPr>
          <a:xfrm>
            <a:off x="3038753" y="2490630"/>
            <a:ext cx="3184248" cy="4367369"/>
          </a:xfrm>
          <a:prstGeom prst="rect">
            <a:avLst/>
          </a:prstGeom>
        </p:spPr>
      </p:pic>
      <p:pic>
        <p:nvPicPr>
          <p:cNvPr id="7" name="Picture 6"/>
          <p:cNvPicPr>
            <a:picLocks noChangeAspect="1"/>
          </p:cNvPicPr>
          <p:nvPr/>
        </p:nvPicPr>
        <p:blipFill>
          <a:blip r:embed="rId6"/>
          <a:stretch>
            <a:fillRect/>
          </a:stretch>
        </p:blipFill>
        <p:spPr>
          <a:xfrm>
            <a:off x="0" y="4076700"/>
            <a:ext cx="3038752" cy="2781300"/>
          </a:xfrm>
          <a:prstGeom prst="rect">
            <a:avLst/>
          </a:prstGeom>
        </p:spPr>
      </p:pic>
    </p:spTree>
    <p:extLst>
      <p:ext uri="{BB962C8B-B14F-4D97-AF65-F5344CB8AC3E}">
        <p14:creationId xmlns:p14="http://schemas.microsoft.com/office/powerpoint/2010/main" val="1989479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308429"/>
            <a:ext cx="4532086" cy="6349999"/>
          </a:xfrm>
        </p:spPr>
        <p:txBody>
          <a:bodyPr>
            <a:normAutofit fontScale="92500" lnSpcReduction="10000"/>
          </a:bodyPr>
          <a:lstStyle/>
          <a:p>
            <a:pPr marL="0" indent="0">
              <a:buNone/>
            </a:pPr>
            <a:r>
              <a:rPr lang="en-US" dirty="0"/>
              <a:t>Henry Morrison Flagler was born on January 2, 1830 in Hopewell, New </a:t>
            </a:r>
            <a:r>
              <a:rPr lang="en-US" dirty="0" smtClean="0"/>
              <a:t>York.  After a visit to Florida in 1878, </a:t>
            </a:r>
            <a:r>
              <a:rPr lang="en-US" dirty="0"/>
              <a:t>Flagler believed that Florida had the potential to attract large numbers of tourists. </a:t>
            </a:r>
            <a:r>
              <a:rPr lang="en-US" dirty="0" smtClean="0"/>
              <a:t>In 1885, Flagler </a:t>
            </a:r>
            <a:r>
              <a:rPr lang="en-US" dirty="0"/>
              <a:t>purchased the Jacksonville, St. Augustine &amp; Halifax Railroad, the first railroad in what would eventually become the Florida East Coast Railway system</a:t>
            </a:r>
            <a:r>
              <a:rPr lang="en-US" dirty="0" smtClean="0"/>
              <a:t>.  </a:t>
            </a:r>
            <a:endParaRPr lang="en-US" b="1" dirty="0"/>
          </a:p>
          <a:p>
            <a:pPr marL="0" indent="0">
              <a:buNone/>
            </a:pPr>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4989287" y="1445986"/>
            <a:ext cx="3816544" cy="3634014"/>
          </a:xfrm>
          <a:prstGeom prst="rect">
            <a:avLst/>
          </a:prstGeom>
        </p:spPr>
      </p:pic>
    </p:spTree>
    <p:extLst>
      <p:ext uri="{BB962C8B-B14F-4D97-AF65-F5344CB8AC3E}">
        <p14:creationId xmlns:p14="http://schemas.microsoft.com/office/powerpoint/2010/main" val="1775092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54000"/>
            <a:ext cx="7761515" cy="3247571"/>
          </a:xfrm>
        </p:spPr>
        <p:txBody>
          <a:bodyPr/>
          <a:lstStyle/>
          <a:p>
            <a:pPr marL="0" indent="0">
              <a:buNone/>
            </a:pPr>
            <a:r>
              <a:rPr lang="en-US" dirty="0"/>
              <a:t>He built hotels along the train route, providing a way for tourists from the north to vacation in Florida</a:t>
            </a:r>
            <a:r>
              <a:rPr lang="en-US" dirty="0" smtClean="0"/>
              <a:t>.  He was the first person to build a railroad system that went all the way to Key West, Florida.</a:t>
            </a:r>
            <a:endParaRPr lang="en-US" b="1" dirty="0"/>
          </a:p>
          <a:p>
            <a:endParaRPr lang="en-US" dirty="0"/>
          </a:p>
        </p:txBody>
      </p:sp>
      <p:pic>
        <p:nvPicPr>
          <p:cNvPr id="4" name="Picture 3"/>
          <p:cNvPicPr>
            <a:picLocks noChangeAspect="1"/>
          </p:cNvPicPr>
          <p:nvPr/>
        </p:nvPicPr>
        <p:blipFill>
          <a:blip r:embed="rId2"/>
          <a:stretch>
            <a:fillRect/>
          </a:stretch>
        </p:blipFill>
        <p:spPr>
          <a:xfrm>
            <a:off x="2133600" y="3501571"/>
            <a:ext cx="4876800" cy="3060700"/>
          </a:xfrm>
          <a:prstGeom prst="rect">
            <a:avLst/>
          </a:prstGeom>
        </p:spPr>
      </p:pic>
    </p:spTree>
    <p:extLst>
      <p:ext uri="{BB962C8B-B14F-4D97-AF65-F5344CB8AC3E}">
        <p14:creationId xmlns:p14="http://schemas.microsoft.com/office/powerpoint/2010/main" val="2972016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9857"/>
            <a:ext cx="4550229" cy="6368143"/>
          </a:xfrm>
        </p:spPr>
        <p:txBody>
          <a:bodyPr>
            <a:normAutofit lnSpcReduction="10000"/>
          </a:bodyPr>
          <a:lstStyle/>
          <a:p>
            <a:pPr marL="0" indent="0">
              <a:buNone/>
            </a:pPr>
            <a:r>
              <a:rPr lang="en-US" dirty="0" smtClean="0"/>
              <a:t>Wally Amos was born in 1936 in Tallahassee, Florida.  He later moved to New York to live with his aunt where he attended Food Trades Vocational High School.  He and his aunt enjoyed cooking together.  He improved her cookie recipe by using many ingredients not usually found in chocolate chip cookies.</a:t>
            </a:r>
            <a:endParaRPr lang="en-US" dirty="0"/>
          </a:p>
        </p:txBody>
      </p:sp>
      <p:pic>
        <p:nvPicPr>
          <p:cNvPr id="4" name="Picture 3"/>
          <p:cNvPicPr>
            <a:picLocks noChangeAspect="1"/>
          </p:cNvPicPr>
          <p:nvPr/>
        </p:nvPicPr>
        <p:blipFill>
          <a:blip r:embed="rId2"/>
          <a:stretch>
            <a:fillRect/>
          </a:stretch>
        </p:blipFill>
        <p:spPr>
          <a:xfrm>
            <a:off x="4865914" y="1562099"/>
            <a:ext cx="4264847" cy="2991758"/>
          </a:xfrm>
          <a:prstGeom prst="rect">
            <a:avLst/>
          </a:prstGeom>
        </p:spPr>
      </p:pic>
    </p:spTree>
    <p:extLst>
      <p:ext uri="{BB962C8B-B14F-4D97-AF65-F5344CB8AC3E}">
        <p14:creationId xmlns:p14="http://schemas.microsoft.com/office/powerpoint/2010/main" val="1855620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9857"/>
            <a:ext cx="4550229" cy="5914571"/>
          </a:xfrm>
        </p:spPr>
        <p:txBody>
          <a:bodyPr>
            <a:normAutofit/>
          </a:bodyPr>
          <a:lstStyle/>
          <a:p>
            <a:pPr marL="0" indent="0">
              <a:buNone/>
            </a:pPr>
            <a:r>
              <a:rPr lang="en-US" dirty="0" smtClean="0"/>
              <a:t>He served in the Air Force, and later became the William Morris Agency’s first African-American talent agent. In 1975, he started the Famous Amos Cookie business.  Eventually his cookies could be found in grocery stores across the United States.</a:t>
            </a:r>
            <a:endParaRPr lang="en-US" dirty="0"/>
          </a:p>
        </p:txBody>
      </p:sp>
      <p:pic>
        <p:nvPicPr>
          <p:cNvPr id="6" name="Picture 5"/>
          <p:cNvPicPr>
            <a:picLocks noChangeAspect="1"/>
          </p:cNvPicPr>
          <p:nvPr/>
        </p:nvPicPr>
        <p:blipFill>
          <a:blip r:embed="rId2"/>
          <a:stretch>
            <a:fillRect/>
          </a:stretch>
        </p:blipFill>
        <p:spPr>
          <a:xfrm>
            <a:off x="5007429" y="1293585"/>
            <a:ext cx="3677000" cy="4239986"/>
          </a:xfrm>
          <a:prstGeom prst="rect">
            <a:avLst/>
          </a:prstGeom>
        </p:spPr>
      </p:pic>
    </p:spTree>
    <p:extLst>
      <p:ext uri="{BB962C8B-B14F-4D97-AF65-F5344CB8AC3E}">
        <p14:creationId xmlns:p14="http://schemas.microsoft.com/office/powerpoint/2010/main" val="931051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0286"/>
            <a:ext cx="4114800" cy="6404428"/>
          </a:xfrm>
        </p:spPr>
        <p:txBody>
          <a:bodyPr>
            <a:normAutofit fontScale="92500" lnSpcReduction="10000"/>
          </a:bodyPr>
          <a:lstStyle/>
          <a:p>
            <a:pPr marL="0" indent="0">
              <a:buNone/>
            </a:pPr>
            <a:r>
              <a:rPr lang="en-US" dirty="0" smtClean="0"/>
              <a:t>Phyllis Apple was born in 1922 in Miami, Florida.  She became a reporter, wife, and mother, and was actively involved in her daughter’s school.  At the age of 57, she started a public relations firm in her home.  People in public relations help companies make good impressions so that other people will do business with them.</a:t>
            </a:r>
            <a:endParaRPr lang="en-US" dirty="0"/>
          </a:p>
        </p:txBody>
      </p:sp>
      <p:pic>
        <p:nvPicPr>
          <p:cNvPr id="5" name="Picture 4"/>
          <p:cNvPicPr>
            <a:picLocks noChangeAspect="1"/>
          </p:cNvPicPr>
          <p:nvPr/>
        </p:nvPicPr>
        <p:blipFill>
          <a:blip r:embed="rId2"/>
          <a:stretch>
            <a:fillRect/>
          </a:stretch>
        </p:blipFill>
        <p:spPr>
          <a:xfrm>
            <a:off x="4980526" y="1144814"/>
            <a:ext cx="3225201" cy="4533900"/>
          </a:xfrm>
          <a:prstGeom prst="rect">
            <a:avLst/>
          </a:prstGeom>
        </p:spPr>
      </p:pic>
    </p:spTree>
    <p:extLst>
      <p:ext uri="{BB962C8B-B14F-4D97-AF65-F5344CB8AC3E}">
        <p14:creationId xmlns:p14="http://schemas.microsoft.com/office/powerpoint/2010/main" val="2679840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0286"/>
            <a:ext cx="4114800" cy="6404428"/>
          </a:xfrm>
        </p:spPr>
        <p:txBody>
          <a:bodyPr>
            <a:normAutofit lnSpcReduction="10000"/>
          </a:bodyPr>
          <a:lstStyle/>
          <a:p>
            <a:pPr marL="0" indent="0">
              <a:buNone/>
            </a:pPr>
            <a:r>
              <a:rPr lang="en-US" dirty="0" smtClean="0"/>
              <a:t>By 2007, her company, The Apple Organization, was worth $2.5 million dollars, and in 2010 she </a:t>
            </a:r>
            <a:r>
              <a:rPr lang="en-US" dirty="0"/>
              <a:t>received the South Florida Business Journal’s Lifetime Achievement </a:t>
            </a:r>
            <a:r>
              <a:rPr lang="en-US" dirty="0" smtClean="0"/>
              <a:t>Award. Even though she retired in 2009, she continues to work to earn money for charities.  </a:t>
            </a:r>
            <a:endParaRPr lang="en-US" dirty="0"/>
          </a:p>
        </p:txBody>
      </p:sp>
      <p:pic>
        <p:nvPicPr>
          <p:cNvPr id="2" name="Picture 1"/>
          <p:cNvPicPr>
            <a:picLocks noChangeAspect="1"/>
          </p:cNvPicPr>
          <p:nvPr/>
        </p:nvPicPr>
        <p:blipFill>
          <a:blip r:embed="rId2"/>
          <a:stretch>
            <a:fillRect/>
          </a:stretch>
        </p:blipFill>
        <p:spPr>
          <a:xfrm>
            <a:off x="5250543" y="0"/>
            <a:ext cx="3229080" cy="6858000"/>
          </a:xfrm>
          <a:prstGeom prst="rect">
            <a:avLst/>
          </a:prstGeom>
        </p:spPr>
      </p:pic>
    </p:spTree>
    <p:extLst>
      <p:ext uri="{BB962C8B-B14F-4D97-AF65-F5344CB8AC3E}">
        <p14:creationId xmlns:p14="http://schemas.microsoft.com/office/powerpoint/2010/main" val="3731853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8116"/>
            <a:ext cx="4586496" cy="5728048"/>
          </a:xfrm>
        </p:spPr>
        <p:txBody>
          <a:bodyPr>
            <a:normAutofit/>
          </a:bodyPr>
          <a:lstStyle/>
          <a:p>
            <a:pPr marL="0" indent="0">
              <a:buNone/>
            </a:pPr>
            <a:r>
              <a:rPr lang="en-US" dirty="0" err="1" smtClean="0"/>
              <a:t>Vincente</a:t>
            </a:r>
            <a:r>
              <a:rPr lang="en-US" dirty="0" smtClean="0"/>
              <a:t> </a:t>
            </a:r>
            <a:r>
              <a:rPr lang="en-US" dirty="0" err="1" smtClean="0"/>
              <a:t>Ybor</a:t>
            </a:r>
            <a:r>
              <a:rPr lang="en-US" dirty="0" smtClean="0"/>
              <a:t> was born in Spain in 1819.  He immigrated to Cuba, then to Florida in 1868.  He started a cigar-making business in Key West, then moved his business to Tampa in 1885.  He bought a large amount of land for his business and named the area </a:t>
            </a:r>
            <a:r>
              <a:rPr lang="en-US" dirty="0" err="1" smtClean="0"/>
              <a:t>Ybor</a:t>
            </a:r>
            <a:r>
              <a:rPr lang="en-US" dirty="0" smtClean="0"/>
              <a:t> City.</a:t>
            </a:r>
            <a:endParaRPr lang="en-US" dirty="0"/>
          </a:p>
        </p:txBody>
      </p:sp>
      <p:pic>
        <p:nvPicPr>
          <p:cNvPr id="5" name="Picture 4"/>
          <p:cNvPicPr>
            <a:picLocks noChangeAspect="1"/>
          </p:cNvPicPr>
          <p:nvPr/>
        </p:nvPicPr>
        <p:blipFill>
          <a:blip r:embed="rId2"/>
          <a:stretch>
            <a:fillRect/>
          </a:stretch>
        </p:blipFill>
        <p:spPr>
          <a:xfrm>
            <a:off x="5259432" y="1311969"/>
            <a:ext cx="3716310" cy="3787691"/>
          </a:xfrm>
          <a:prstGeom prst="rect">
            <a:avLst/>
          </a:prstGeom>
        </p:spPr>
      </p:pic>
    </p:spTree>
    <p:extLst>
      <p:ext uri="{BB962C8B-B14F-4D97-AF65-F5344CB8AC3E}">
        <p14:creationId xmlns:p14="http://schemas.microsoft.com/office/powerpoint/2010/main" val="3813992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TotalTime>
  <Words>660</Words>
  <Application>Microsoft Macintosh PowerPoint</Application>
  <PresentationFormat>On-screen Show (4:3)</PresentationFormat>
  <Paragraphs>23</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Calibri</vt:lpstr>
      <vt:lpstr>Arial</vt:lpstr>
      <vt:lpstr>Office Theme</vt:lpstr>
      <vt:lpstr>Entrepreneurs in Florida</vt:lpstr>
      <vt:lpstr>What is an entrepreneur?  An entrepreneur is a person who starts a business and is willing to risk losing money in order to make money.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Maybe one day you will become an entrepreneur.  What kind of business might you start?</vt:lpstr>
      <vt:lpstr>Photo Credits</vt:lpstr>
    </vt:vector>
  </TitlesOfParts>
  <Company>University of South Florida</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 in Florida</dc:title>
  <dc:creator>Information Technology</dc:creator>
  <cp:lastModifiedBy>Moser, Sharon</cp:lastModifiedBy>
  <cp:revision>13</cp:revision>
  <dcterms:created xsi:type="dcterms:W3CDTF">2017-08-07T13:11:54Z</dcterms:created>
  <dcterms:modified xsi:type="dcterms:W3CDTF">2018-04-13T14:53:00Z</dcterms:modified>
</cp:coreProperties>
</file>