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75" r:id="rId8"/>
    <p:sldId id="263" r:id="rId9"/>
    <p:sldId id="264" r:id="rId10"/>
    <p:sldId id="265" r:id="rId11"/>
    <p:sldId id="266" r:id="rId12"/>
    <p:sldId id="267" r:id="rId13"/>
    <p:sldId id="268" r:id="rId14"/>
    <p:sldId id="269" r:id="rId15"/>
    <p:sldId id="274" r:id="rId16"/>
    <p:sldId id="270"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varScale="1">
        <p:scale>
          <a:sx n="90" d="100"/>
          <a:sy n="90" d="100"/>
        </p:scale>
        <p:origin x="174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21A660-B663-454E-A189-66CB0C3A7672}"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418387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1A660-B663-454E-A189-66CB0C3A7672}"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181771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1A660-B663-454E-A189-66CB0C3A7672}"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216278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1A660-B663-454E-A189-66CB0C3A7672}"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690250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21A660-B663-454E-A189-66CB0C3A7672}"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179849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21A660-B663-454E-A189-66CB0C3A7672}"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45196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21A660-B663-454E-A189-66CB0C3A7672}" type="datetimeFigureOut">
              <a:rPr lang="en-US" smtClean="0"/>
              <a:t>4/13/18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417881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21A660-B663-454E-A189-66CB0C3A7672}" type="datetimeFigureOut">
              <a:rPr lang="en-US" smtClean="0"/>
              <a:t>4/13/18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323706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1A660-B663-454E-A189-66CB0C3A7672}" type="datetimeFigureOut">
              <a:rPr lang="en-US" smtClean="0"/>
              <a:t>4/13/18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932747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21A660-B663-454E-A189-66CB0C3A7672}"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16589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21A660-B663-454E-A189-66CB0C3A7672}"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9FA4-C458-5542-8AD7-4703B7AB8A12}" type="slidenum">
              <a:rPr lang="en-US" smtClean="0"/>
              <a:t>‹#›</a:t>
            </a:fld>
            <a:endParaRPr lang="en-US"/>
          </a:p>
        </p:txBody>
      </p:sp>
    </p:spTree>
    <p:extLst>
      <p:ext uri="{BB962C8B-B14F-4D97-AF65-F5344CB8AC3E}">
        <p14:creationId xmlns:p14="http://schemas.microsoft.com/office/powerpoint/2010/main" val="42275738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1A660-B663-454E-A189-66CB0C3A7672}" type="datetimeFigureOut">
              <a:rPr lang="en-US" smtClean="0"/>
              <a:t>4/13/18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19FA4-C458-5542-8AD7-4703B7AB8A12}" type="slidenum">
              <a:rPr lang="en-US" smtClean="0"/>
              <a:t>‹#›</a:t>
            </a:fld>
            <a:endParaRPr lang="en-US"/>
          </a:p>
        </p:txBody>
      </p:sp>
    </p:spTree>
    <p:extLst>
      <p:ext uri="{BB962C8B-B14F-4D97-AF65-F5344CB8AC3E}">
        <p14:creationId xmlns:p14="http://schemas.microsoft.com/office/powerpoint/2010/main" val="5356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www.landofthebrave.info/trade-in-the-colonies.htm"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13" y="2673350"/>
            <a:ext cx="7772400" cy="1470025"/>
          </a:xfrm>
        </p:spPr>
        <p:txBody>
          <a:bodyPr/>
          <a:lstStyle/>
          <a:p>
            <a:r>
              <a:rPr lang="en-US" dirty="0" smtClean="0"/>
              <a:t>Trade and the Economic Growth of North America</a:t>
            </a:r>
            <a:endParaRPr lang="en-US" dirty="0"/>
          </a:p>
        </p:txBody>
      </p:sp>
      <p:sp>
        <p:nvSpPr>
          <p:cNvPr id="3" name="Subtitle 2"/>
          <p:cNvSpPr>
            <a:spLocks noGrp="1"/>
          </p:cNvSpPr>
          <p:nvPr>
            <p:ph type="subTitle" idx="1"/>
          </p:nvPr>
        </p:nvSpPr>
        <p:spPr>
          <a:xfrm>
            <a:off x="685800" y="4429125"/>
            <a:ext cx="7756769" cy="2209800"/>
          </a:xfrm>
        </p:spPr>
        <p:txBody>
          <a:bodyPr>
            <a:normAutofit fontScale="85000" lnSpcReduction="20000"/>
          </a:bodyPr>
          <a:lstStyle/>
          <a:p>
            <a:r>
              <a:rPr lang="en-US" dirty="0" smtClean="0"/>
              <a:t>SS.5.E.1.1 </a:t>
            </a:r>
            <a:r>
              <a:rPr lang="en-US" dirty="0"/>
              <a:t>Identify how trade promoted economic growth in North America from pre-Columbian times to 1850. </a:t>
            </a:r>
            <a:endParaRPr lang="en-US" dirty="0" smtClean="0"/>
          </a:p>
          <a:p>
            <a:r>
              <a:rPr lang="en-US" dirty="0" smtClean="0"/>
              <a:t>SS.5.E.2.1 </a:t>
            </a:r>
            <a:r>
              <a:rPr lang="en-US" dirty="0"/>
              <a:t>Recognize the positive and negative effects of voluntary trade among Native Americans, European explorers, and colonists. </a:t>
            </a:r>
          </a:p>
        </p:txBody>
      </p:sp>
      <p:pic>
        <p:nvPicPr>
          <p:cNvPr id="4" name="Picture 3"/>
          <p:cNvPicPr/>
          <p:nvPr/>
        </p:nvPicPr>
        <p:blipFill>
          <a:blip r:embed="rId2"/>
          <a:stretch>
            <a:fillRect/>
          </a:stretch>
        </p:blipFill>
        <p:spPr>
          <a:xfrm>
            <a:off x="685800" y="83185"/>
            <a:ext cx="2185988" cy="2590165"/>
          </a:xfrm>
          <a:prstGeom prst="rect">
            <a:avLst/>
          </a:prstGeom>
        </p:spPr>
      </p:pic>
    </p:spTree>
    <p:extLst>
      <p:ext uri="{BB962C8B-B14F-4D97-AF65-F5344CB8AC3E}">
        <p14:creationId xmlns:p14="http://schemas.microsoft.com/office/powerpoint/2010/main" val="3244267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638"/>
            <a:ext cx="9144000" cy="1143000"/>
          </a:xfrm>
        </p:spPr>
        <p:txBody>
          <a:bodyPr>
            <a:noAutofit/>
          </a:bodyPr>
          <a:lstStyle/>
          <a:p>
            <a:r>
              <a:rPr lang="en-US" sz="3800" dirty="0" smtClean="0"/>
              <a:t>French and Dutch exploration of the colonies in the 1500s and 1600s increased the trade of furs, gold and silver with Europe.</a:t>
            </a:r>
            <a:endParaRPr lang="en-US" sz="3800" dirty="0"/>
          </a:p>
        </p:txBody>
      </p:sp>
      <p:pic>
        <p:nvPicPr>
          <p:cNvPr id="3" name="Picture 2"/>
          <p:cNvPicPr>
            <a:picLocks noChangeAspect="1"/>
          </p:cNvPicPr>
          <p:nvPr/>
        </p:nvPicPr>
        <p:blipFill>
          <a:blip r:embed="rId2"/>
          <a:stretch>
            <a:fillRect/>
          </a:stretch>
        </p:blipFill>
        <p:spPr>
          <a:xfrm>
            <a:off x="1718407" y="2203938"/>
            <a:ext cx="6007100" cy="4508500"/>
          </a:xfrm>
          <a:prstGeom prst="rect">
            <a:avLst/>
          </a:prstGeom>
        </p:spPr>
      </p:pic>
    </p:spTree>
    <p:extLst>
      <p:ext uri="{BB962C8B-B14F-4D97-AF65-F5344CB8AC3E}">
        <p14:creationId xmlns:p14="http://schemas.microsoft.com/office/powerpoint/2010/main" val="477956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dirty="0" smtClean="0"/>
              <a:t>England began exploration and colonization in the New World in the early 1600s.  England wanted to capitalize on the profitable trading efforts with Native Americans established by France.  Private companies, such as the East India Company, found investors who financed voyages to the colonies in order to make a profit on the raw materials found there.</a:t>
            </a:r>
            <a:endParaRPr lang="en-US" dirty="0"/>
          </a:p>
        </p:txBody>
      </p:sp>
      <p:pic>
        <p:nvPicPr>
          <p:cNvPr id="2" name="Picture 1"/>
          <p:cNvPicPr>
            <a:picLocks noChangeAspect="1"/>
          </p:cNvPicPr>
          <p:nvPr/>
        </p:nvPicPr>
        <p:blipFill>
          <a:blip r:embed="rId2"/>
          <a:stretch>
            <a:fillRect/>
          </a:stretch>
        </p:blipFill>
        <p:spPr>
          <a:xfrm>
            <a:off x="2032000" y="3458308"/>
            <a:ext cx="5627077" cy="3614614"/>
          </a:xfrm>
          <a:prstGeom prst="rect">
            <a:avLst/>
          </a:prstGeom>
        </p:spPr>
      </p:pic>
    </p:spTree>
    <p:extLst>
      <p:ext uri="{BB962C8B-B14F-4D97-AF65-F5344CB8AC3E}">
        <p14:creationId xmlns:p14="http://schemas.microsoft.com/office/powerpoint/2010/main" val="3390363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641"/>
            <a:ext cx="9144000" cy="1143000"/>
          </a:xfrm>
        </p:spPr>
        <p:txBody>
          <a:bodyPr>
            <a:normAutofit fontScale="90000"/>
          </a:bodyPr>
          <a:lstStyle/>
          <a:p>
            <a:r>
              <a:rPr lang="en-US" dirty="0" smtClean="0"/>
              <a:t>After a failed attempt at establishing a formal colony in Roanoke (now part of North Carolina), England established the colony of Jamestown in 1607.</a:t>
            </a:r>
            <a:endParaRPr lang="en-US" dirty="0"/>
          </a:p>
        </p:txBody>
      </p:sp>
      <p:pic>
        <p:nvPicPr>
          <p:cNvPr id="3" name="Picture 2"/>
          <p:cNvPicPr>
            <a:picLocks noChangeAspect="1"/>
          </p:cNvPicPr>
          <p:nvPr/>
        </p:nvPicPr>
        <p:blipFill>
          <a:blip r:embed="rId2"/>
          <a:stretch>
            <a:fillRect/>
          </a:stretch>
        </p:blipFill>
        <p:spPr>
          <a:xfrm>
            <a:off x="1152769" y="2422769"/>
            <a:ext cx="6897077" cy="4639170"/>
          </a:xfrm>
          <a:prstGeom prst="rect">
            <a:avLst/>
          </a:prstGeom>
        </p:spPr>
      </p:pic>
    </p:spTree>
    <p:extLst>
      <p:ext uri="{BB962C8B-B14F-4D97-AF65-F5344CB8AC3E}">
        <p14:creationId xmlns:p14="http://schemas.microsoft.com/office/powerpoint/2010/main" val="3460310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5637"/>
            <a:ext cx="8229600" cy="1143000"/>
          </a:xfrm>
        </p:spPr>
        <p:txBody>
          <a:bodyPr/>
          <a:lstStyle/>
          <a:p>
            <a:r>
              <a:rPr lang="en-US" dirty="0" smtClean="0"/>
              <a:t>Trade and the English Colonies</a:t>
            </a:r>
            <a:endParaRPr lang="en-US" dirty="0"/>
          </a:p>
        </p:txBody>
      </p:sp>
      <p:pic>
        <p:nvPicPr>
          <p:cNvPr id="6" name="Picture 5"/>
          <p:cNvPicPr>
            <a:picLocks noChangeAspect="1"/>
          </p:cNvPicPr>
          <p:nvPr/>
        </p:nvPicPr>
        <p:blipFill rotWithShape="1">
          <a:blip r:embed="rId2"/>
          <a:srcRect l="508" t="-1414" r="7874" b="1414"/>
          <a:stretch/>
        </p:blipFill>
        <p:spPr>
          <a:xfrm>
            <a:off x="4108518" y="1223158"/>
            <a:ext cx="5153145" cy="4631542"/>
          </a:xfrm>
          <a:prstGeom prst="rect">
            <a:avLst/>
          </a:prstGeom>
        </p:spPr>
      </p:pic>
      <p:sp>
        <p:nvSpPr>
          <p:cNvPr id="4" name="TextBox 3"/>
          <p:cNvSpPr txBox="1"/>
          <p:nvPr/>
        </p:nvSpPr>
        <p:spPr>
          <a:xfrm>
            <a:off x="1669955" y="6271408"/>
            <a:ext cx="5804089" cy="369332"/>
          </a:xfrm>
          <a:prstGeom prst="rect">
            <a:avLst/>
          </a:prstGeom>
          <a:noFill/>
        </p:spPr>
        <p:txBody>
          <a:bodyPr wrap="none" rtlCol="0">
            <a:spAutoFit/>
          </a:bodyPr>
          <a:lstStyle/>
          <a:p>
            <a:r>
              <a:rPr lang="en-US" dirty="0">
                <a:hlinkClick r:id="rId3"/>
              </a:rPr>
              <a:t>https://</a:t>
            </a:r>
            <a:r>
              <a:rPr lang="en-US" dirty="0" smtClean="0">
                <a:hlinkClick r:id="rId3"/>
              </a:rPr>
              <a:t>www.landofthebrave.info/trade-in-the-colonies.htm</a:t>
            </a:r>
            <a:r>
              <a:rPr lang="en-US" dirty="0" smtClean="0"/>
              <a:t> </a:t>
            </a:r>
            <a:endParaRPr lang="en-US" dirty="0"/>
          </a:p>
        </p:txBody>
      </p:sp>
      <p:pic>
        <p:nvPicPr>
          <p:cNvPr id="8" name="Picture 7"/>
          <p:cNvPicPr>
            <a:picLocks noChangeAspect="1"/>
          </p:cNvPicPr>
          <p:nvPr/>
        </p:nvPicPr>
        <p:blipFill>
          <a:blip r:embed="rId4"/>
          <a:stretch>
            <a:fillRect/>
          </a:stretch>
        </p:blipFill>
        <p:spPr>
          <a:xfrm>
            <a:off x="457199" y="1223158"/>
            <a:ext cx="4226182" cy="4762500"/>
          </a:xfrm>
          <a:prstGeom prst="rect">
            <a:avLst/>
          </a:prstGeom>
        </p:spPr>
      </p:pic>
    </p:spTree>
    <p:extLst>
      <p:ext uri="{BB962C8B-B14F-4D97-AF65-F5344CB8AC3E}">
        <p14:creationId xmlns:p14="http://schemas.microsoft.com/office/powerpoint/2010/main" val="2862320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2568"/>
          </a:xfrm>
        </p:spPr>
        <p:txBody>
          <a:bodyPr>
            <a:normAutofit/>
          </a:bodyPr>
          <a:lstStyle/>
          <a:p>
            <a:r>
              <a:rPr lang="en-US" dirty="0" smtClean="0"/>
              <a:t>Trade Issues </a:t>
            </a:r>
            <a:r>
              <a:rPr lang="en-US" dirty="0"/>
              <a:t>T</a:t>
            </a:r>
            <a:r>
              <a:rPr lang="en-US" dirty="0" smtClean="0"/>
              <a:t>hat </a:t>
            </a:r>
            <a:r>
              <a:rPr lang="en-US" dirty="0"/>
              <a:t>L</a:t>
            </a:r>
            <a:r>
              <a:rPr lang="en-US" dirty="0" smtClean="0"/>
              <a:t>ed to War</a:t>
            </a:r>
            <a:endParaRPr lang="en-US" dirty="0"/>
          </a:p>
        </p:txBody>
      </p:sp>
      <p:sp>
        <p:nvSpPr>
          <p:cNvPr id="3" name="Content Placeholder 2"/>
          <p:cNvSpPr>
            <a:spLocks noGrp="1"/>
          </p:cNvSpPr>
          <p:nvPr>
            <p:ph idx="1"/>
          </p:nvPr>
        </p:nvSpPr>
        <p:spPr>
          <a:xfrm>
            <a:off x="0" y="902568"/>
            <a:ext cx="9144000" cy="5103464"/>
          </a:xfrm>
        </p:spPr>
        <p:txBody>
          <a:bodyPr>
            <a:normAutofit/>
          </a:bodyPr>
          <a:lstStyle/>
          <a:p>
            <a:pPr marL="0" indent="0">
              <a:buNone/>
            </a:pPr>
            <a:r>
              <a:rPr lang="en-US" dirty="0" smtClean="0"/>
              <a:t>England wanted to control growing trade between the Colonies and other countries in order to capitalize on money made from the goods produced there.  The Navigation Acts imposed by England prevented the Colonies from trading with other countries.</a:t>
            </a:r>
            <a:endParaRPr lang="en-US" dirty="0"/>
          </a:p>
        </p:txBody>
      </p:sp>
      <p:pic>
        <p:nvPicPr>
          <p:cNvPr id="4" name="Picture 3"/>
          <p:cNvPicPr>
            <a:picLocks noChangeAspect="1"/>
          </p:cNvPicPr>
          <p:nvPr/>
        </p:nvPicPr>
        <p:blipFill>
          <a:blip r:embed="rId2"/>
          <a:stretch>
            <a:fillRect/>
          </a:stretch>
        </p:blipFill>
        <p:spPr>
          <a:xfrm>
            <a:off x="2338757" y="3423191"/>
            <a:ext cx="4882519" cy="3434809"/>
          </a:xfrm>
          <a:prstGeom prst="rect">
            <a:avLst/>
          </a:prstGeom>
        </p:spPr>
      </p:pic>
    </p:spTree>
    <p:extLst>
      <p:ext uri="{BB962C8B-B14F-4D97-AF65-F5344CB8AC3E}">
        <p14:creationId xmlns:p14="http://schemas.microsoft.com/office/powerpoint/2010/main" val="904491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610"/>
          </a:xfrm>
        </p:spPr>
        <p:txBody>
          <a:bodyPr/>
          <a:lstStyle/>
          <a:p>
            <a:r>
              <a:rPr lang="en-US" dirty="0" smtClean="0"/>
              <a:t>Revolution</a:t>
            </a:r>
            <a:endParaRPr lang="en-US" dirty="0"/>
          </a:p>
        </p:txBody>
      </p:sp>
      <p:sp>
        <p:nvSpPr>
          <p:cNvPr id="3" name="Content Placeholder 2"/>
          <p:cNvSpPr>
            <a:spLocks noGrp="1"/>
          </p:cNvSpPr>
          <p:nvPr>
            <p:ph idx="1"/>
          </p:nvPr>
        </p:nvSpPr>
        <p:spPr>
          <a:xfrm>
            <a:off x="457200" y="1228451"/>
            <a:ext cx="4406177" cy="5629549"/>
          </a:xfrm>
        </p:spPr>
        <p:txBody>
          <a:bodyPr>
            <a:normAutofit fontScale="92500" lnSpcReduction="10000"/>
          </a:bodyPr>
          <a:lstStyle/>
          <a:p>
            <a:pPr marL="0" indent="0">
              <a:buNone/>
            </a:pPr>
            <a:r>
              <a:rPr lang="en-US" dirty="0" smtClean="0"/>
              <a:t>The Navigation Acts angered many Colonists and led to negative feelings toward England.  The Stamp Act and The Townsend Acts imposed additional taxes on the Colonies.  These economic issues, along with other events that continued to anger Colonists, eventually led to the Revolutionary War.</a:t>
            </a:r>
            <a:endParaRPr lang="en-US" dirty="0"/>
          </a:p>
        </p:txBody>
      </p:sp>
      <p:pic>
        <p:nvPicPr>
          <p:cNvPr id="4" name="Picture 3"/>
          <p:cNvPicPr>
            <a:picLocks noChangeAspect="1"/>
          </p:cNvPicPr>
          <p:nvPr/>
        </p:nvPicPr>
        <p:blipFill>
          <a:blip r:embed="rId2"/>
          <a:stretch>
            <a:fillRect/>
          </a:stretch>
        </p:blipFill>
        <p:spPr>
          <a:xfrm>
            <a:off x="4863377" y="1501976"/>
            <a:ext cx="3982609" cy="4724823"/>
          </a:xfrm>
          <a:prstGeom prst="rect">
            <a:avLst/>
          </a:prstGeom>
        </p:spPr>
      </p:pic>
    </p:spTree>
    <p:extLst>
      <p:ext uri="{BB962C8B-B14F-4D97-AF65-F5344CB8AC3E}">
        <p14:creationId xmlns:p14="http://schemas.microsoft.com/office/powerpoint/2010/main" val="3539095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754062"/>
          </a:xfrm>
        </p:spPr>
        <p:txBody>
          <a:bodyPr>
            <a:normAutofit fontScale="90000"/>
          </a:bodyPr>
          <a:lstStyle/>
          <a:p>
            <a:r>
              <a:rPr lang="en-US" dirty="0" smtClean="0"/>
              <a:t>Trade and the New Nation</a:t>
            </a:r>
            <a:endParaRPr lang="en-US" dirty="0"/>
          </a:p>
        </p:txBody>
      </p:sp>
      <p:sp>
        <p:nvSpPr>
          <p:cNvPr id="3" name="Content Placeholder 2"/>
          <p:cNvSpPr>
            <a:spLocks noGrp="1"/>
          </p:cNvSpPr>
          <p:nvPr>
            <p:ph idx="1"/>
          </p:nvPr>
        </p:nvSpPr>
        <p:spPr>
          <a:xfrm>
            <a:off x="0" y="754062"/>
            <a:ext cx="9344025" cy="2586037"/>
          </a:xfrm>
        </p:spPr>
        <p:txBody>
          <a:bodyPr>
            <a:normAutofit/>
          </a:bodyPr>
          <a:lstStyle/>
          <a:p>
            <a:pPr marL="0" indent="0">
              <a:buNone/>
            </a:pPr>
            <a:r>
              <a:rPr lang="en-US" sz="2800" dirty="0" smtClean="0"/>
              <a:t>Trade continued to be an important consideration as the new United States of America began building its nation.  Trade issues resulted in the War of 1812 with England.  Since the United States was no longer trading with England, the country invested in its own factories.</a:t>
            </a:r>
            <a:endParaRPr lang="en-US" sz="2800" dirty="0"/>
          </a:p>
        </p:txBody>
      </p:sp>
      <p:pic>
        <p:nvPicPr>
          <p:cNvPr id="4" name="Picture 3"/>
          <p:cNvPicPr>
            <a:picLocks noChangeAspect="1"/>
          </p:cNvPicPr>
          <p:nvPr/>
        </p:nvPicPr>
        <p:blipFill>
          <a:blip r:embed="rId2"/>
          <a:stretch>
            <a:fillRect/>
          </a:stretch>
        </p:blipFill>
        <p:spPr>
          <a:xfrm>
            <a:off x="1614487" y="2930019"/>
            <a:ext cx="6657976" cy="3731475"/>
          </a:xfrm>
          <a:prstGeom prst="rect">
            <a:avLst/>
          </a:prstGeom>
        </p:spPr>
      </p:pic>
    </p:spTree>
    <p:extLst>
      <p:ext uri="{BB962C8B-B14F-4D97-AF65-F5344CB8AC3E}">
        <p14:creationId xmlns:p14="http://schemas.microsoft.com/office/powerpoint/2010/main" val="3740326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427"/>
            <a:ext cx="8229600" cy="825113"/>
          </a:xfrm>
        </p:spPr>
        <p:txBody>
          <a:bodyPr/>
          <a:lstStyle/>
          <a:p>
            <a:r>
              <a:rPr lang="en-US" dirty="0" smtClean="0"/>
              <a:t>The Market Revolution</a:t>
            </a:r>
            <a:endParaRPr lang="en-US" dirty="0"/>
          </a:p>
        </p:txBody>
      </p:sp>
      <p:sp>
        <p:nvSpPr>
          <p:cNvPr id="3" name="Content Placeholder 2"/>
          <p:cNvSpPr>
            <a:spLocks noGrp="1"/>
          </p:cNvSpPr>
          <p:nvPr>
            <p:ph idx="1"/>
          </p:nvPr>
        </p:nvSpPr>
        <p:spPr>
          <a:xfrm>
            <a:off x="457200" y="988541"/>
            <a:ext cx="8229600" cy="2990336"/>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the first half of the 1800s there were many new inventions in factory work, transportation, and communication.  These inventions allowed the United States to produce more finished goods from its raw materials and increase its ability to trade with other countries.</a:t>
            </a:r>
            <a:endParaRPr lang="en-US" dirty="0"/>
          </a:p>
        </p:txBody>
      </p:sp>
      <p:pic>
        <p:nvPicPr>
          <p:cNvPr id="4" name="Picture 3"/>
          <p:cNvPicPr>
            <a:picLocks noChangeAspect="1"/>
          </p:cNvPicPr>
          <p:nvPr/>
        </p:nvPicPr>
        <p:blipFill>
          <a:blip r:embed="rId2"/>
          <a:stretch>
            <a:fillRect/>
          </a:stretch>
        </p:blipFill>
        <p:spPr>
          <a:xfrm>
            <a:off x="2458994" y="3624112"/>
            <a:ext cx="4226011" cy="3137813"/>
          </a:xfrm>
          <a:prstGeom prst="rect">
            <a:avLst/>
          </a:prstGeom>
        </p:spPr>
      </p:pic>
    </p:spTree>
    <p:extLst>
      <p:ext uri="{BB962C8B-B14F-4D97-AF65-F5344CB8AC3E}">
        <p14:creationId xmlns:p14="http://schemas.microsoft.com/office/powerpoint/2010/main" val="2961665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The United States trades with many countries to import and export </a:t>
            </a:r>
            <a:br>
              <a:rPr lang="en-US" dirty="0" smtClean="0"/>
            </a:br>
            <a:r>
              <a:rPr lang="en-US" dirty="0" smtClean="0"/>
              <a:t>goods and services.</a:t>
            </a:r>
            <a:endParaRPr lang="en-US" dirty="0"/>
          </a:p>
        </p:txBody>
      </p:sp>
      <p:pic>
        <p:nvPicPr>
          <p:cNvPr id="3" name="Picture 2"/>
          <p:cNvPicPr>
            <a:picLocks noChangeAspect="1"/>
          </p:cNvPicPr>
          <p:nvPr/>
        </p:nvPicPr>
        <p:blipFill>
          <a:blip r:embed="rId2"/>
          <a:stretch>
            <a:fillRect/>
          </a:stretch>
        </p:blipFill>
        <p:spPr>
          <a:xfrm>
            <a:off x="1283952" y="2254824"/>
            <a:ext cx="6784855" cy="3833443"/>
          </a:xfrm>
          <a:prstGeom prst="rect">
            <a:avLst/>
          </a:prstGeom>
        </p:spPr>
      </p:pic>
    </p:spTree>
    <p:extLst>
      <p:ext uri="{BB962C8B-B14F-4D97-AF65-F5344CB8AC3E}">
        <p14:creationId xmlns:p14="http://schemas.microsoft.com/office/powerpoint/2010/main" val="419656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 y="2369441"/>
            <a:ext cx="3829538" cy="1143000"/>
          </a:xfrm>
        </p:spPr>
        <p:txBody>
          <a:bodyPr>
            <a:normAutofit fontScale="90000"/>
          </a:bodyPr>
          <a:lstStyle/>
          <a:p>
            <a:r>
              <a:rPr lang="en-US" dirty="0" smtClean="0"/>
              <a:t>Trade has been an important part of the economic growth of North America since the time of its earliest inhabitants.</a:t>
            </a:r>
            <a:endParaRPr lang="en-US" dirty="0"/>
          </a:p>
        </p:txBody>
      </p:sp>
      <p:pic>
        <p:nvPicPr>
          <p:cNvPr id="3" name="Picture 2"/>
          <p:cNvPicPr>
            <a:picLocks noChangeAspect="1"/>
          </p:cNvPicPr>
          <p:nvPr/>
        </p:nvPicPr>
        <p:blipFill>
          <a:blip r:embed="rId2"/>
          <a:stretch>
            <a:fillRect/>
          </a:stretch>
        </p:blipFill>
        <p:spPr>
          <a:xfrm>
            <a:off x="4019021" y="156306"/>
            <a:ext cx="4949133" cy="6384595"/>
          </a:xfrm>
          <a:prstGeom prst="rect">
            <a:avLst/>
          </a:prstGeom>
        </p:spPr>
      </p:pic>
    </p:spTree>
    <p:extLst>
      <p:ext uri="{BB962C8B-B14F-4D97-AF65-F5344CB8AC3E}">
        <p14:creationId xmlns:p14="http://schemas.microsoft.com/office/powerpoint/2010/main" val="3880523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768" y="2659725"/>
            <a:ext cx="4024923" cy="1143000"/>
          </a:xfrm>
        </p:spPr>
        <p:txBody>
          <a:bodyPr>
            <a:normAutofit fontScale="90000"/>
          </a:bodyPr>
          <a:lstStyle/>
          <a:p>
            <a:r>
              <a:rPr lang="en-US" dirty="0" smtClean="0"/>
              <a:t>Hunters and gatherers traded weapons and tools to other native people in North America, Mexico, and South America.</a:t>
            </a:r>
            <a:endParaRPr lang="en-US" dirty="0"/>
          </a:p>
        </p:txBody>
      </p:sp>
      <p:pic>
        <p:nvPicPr>
          <p:cNvPr id="3" name="Picture 2"/>
          <p:cNvPicPr>
            <a:picLocks noChangeAspect="1"/>
          </p:cNvPicPr>
          <p:nvPr/>
        </p:nvPicPr>
        <p:blipFill>
          <a:blip r:embed="rId2"/>
          <a:stretch>
            <a:fillRect/>
          </a:stretch>
        </p:blipFill>
        <p:spPr>
          <a:xfrm>
            <a:off x="171673" y="410307"/>
            <a:ext cx="4791095" cy="5978769"/>
          </a:xfrm>
          <a:prstGeom prst="rect">
            <a:avLst/>
          </a:prstGeom>
        </p:spPr>
      </p:pic>
    </p:spTree>
    <p:extLst>
      <p:ext uri="{BB962C8B-B14F-4D97-AF65-F5344CB8AC3E}">
        <p14:creationId xmlns:p14="http://schemas.microsoft.com/office/powerpoint/2010/main" val="624745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search for new trade routes led European explorers to the New World.  </a:t>
            </a:r>
            <a:endParaRPr lang="en-US" dirty="0"/>
          </a:p>
        </p:txBody>
      </p:sp>
      <p:pic>
        <p:nvPicPr>
          <p:cNvPr id="3" name="Picture 2"/>
          <p:cNvPicPr>
            <a:picLocks noChangeAspect="1"/>
          </p:cNvPicPr>
          <p:nvPr/>
        </p:nvPicPr>
        <p:blipFill>
          <a:blip r:embed="rId2"/>
          <a:stretch>
            <a:fillRect/>
          </a:stretch>
        </p:blipFill>
        <p:spPr>
          <a:xfrm>
            <a:off x="0" y="1669994"/>
            <a:ext cx="9144000" cy="4934006"/>
          </a:xfrm>
          <a:prstGeom prst="rect">
            <a:avLst/>
          </a:prstGeom>
        </p:spPr>
      </p:pic>
    </p:spTree>
    <p:extLst>
      <p:ext uri="{BB962C8B-B14F-4D97-AF65-F5344CB8AC3E}">
        <p14:creationId xmlns:p14="http://schemas.microsoft.com/office/powerpoint/2010/main" val="1070169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539"/>
            <a:ext cx="9144000" cy="2442308"/>
          </a:xfrm>
        </p:spPr>
        <p:txBody>
          <a:bodyPr>
            <a:noAutofit/>
          </a:bodyPr>
          <a:lstStyle/>
          <a:p>
            <a:pPr marL="0" indent="0" algn="ctr">
              <a:buNone/>
            </a:pPr>
            <a:r>
              <a:rPr lang="en-US" sz="3600" dirty="0" smtClean="0"/>
              <a:t>After Christopher Columbus’ journey to the New World in 1492, the Columbian Exchange began as a process for trading goods, and transporting people, to and from Europe. </a:t>
            </a:r>
            <a:endParaRPr lang="en-US" sz="3600" dirty="0"/>
          </a:p>
        </p:txBody>
      </p:sp>
      <p:pic>
        <p:nvPicPr>
          <p:cNvPr id="2" name="Picture 1"/>
          <p:cNvPicPr>
            <a:picLocks noChangeAspect="1"/>
          </p:cNvPicPr>
          <p:nvPr/>
        </p:nvPicPr>
        <p:blipFill>
          <a:blip r:embed="rId2"/>
          <a:stretch>
            <a:fillRect/>
          </a:stretch>
        </p:blipFill>
        <p:spPr>
          <a:xfrm>
            <a:off x="127000" y="2461847"/>
            <a:ext cx="8877300" cy="4396152"/>
          </a:xfrm>
          <a:prstGeom prst="rect">
            <a:avLst/>
          </a:prstGeom>
        </p:spPr>
      </p:pic>
    </p:spTree>
    <p:extLst>
      <p:ext uri="{BB962C8B-B14F-4D97-AF65-F5344CB8AC3E}">
        <p14:creationId xmlns:p14="http://schemas.microsoft.com/office/powerpoint/2010/main" val="1172318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0051" y="128588"/>
            <a:ext cx="8315324" cy="221456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Columbian Exchange also brought diseases to the New World.  Native Americans did not have the ability to fight off these diseases, resulting in many deaths.  </a:t>
            </a:r>
            <a:endParaRPr lang="en-US" dirty="0"/>
          </a:p>
        </p:txBody>
      </p:sp>
      <p:pic>
        <p:nvPicPr>
          <p:cNvPr id="7" name="Picture 6"/>
          <p:cNvPicPr>
            <a:picLocks noChangeAspect="1"/>
          </p:cNvPicPr>
          <p:nvPr/>
        </p:nvPicPr>
        <p:blipFill>
          <a:blip r:embed="rId2"/>
          <a:stretch>
            <a:fillRect/>
          </a:stretch>
        </p:blipFill>
        <p:spPr>
          <a:xfrm>
            <a:off x="1368860" y="2214563"/>
            <a:ext cx="6377706" cy="4506912"/>
          </a:xfrm>
          <a:prstGeom prst="rect">
            <a:avLst/>
          </a:prstGeom>
        </p:spPr>
      </p:pic>
    </p:spTree>
    <p:extLst>
      <p:ext uri="{BB962C8B-B14F-4D97-AF65-F5344CB8AC3E}">
        <p14:creationId xmlns:p14="http://schemas.microsoft.com/office/powerpoint/2010/main" val="680059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338" y="472622"/>
            <a:ext cx="3454358" cy="5853113"/>
          </a:xfrm>
        </p:spPr>
        <p:txBody>
          <a:bodyPr>
            <a:normAutofit fontScale="92500" lnSpcReduction="10000"/>
          </a:bodyPr>
          <a:lstStyle/>
          <a:p>
            <a:pPr marL="0" indent="0">
              <a:buNone/>
            </a:pPr>
            <a:r>
              <a:rPr lang="en-US" dirty="0" smtClean="0"/>
              <a:t>European countries controlled trade with the New World</a:t>
            </a:r>
            <a:r>
              <a:rPr lang="en-US" dirty="0"/>
              <a:t> </a:t>
            </a:r>
            <a:r>
              <a:rPr lang="en-US" dirty="0" smtClean="0"/>
              <a:t>colonies.  Raw materials such as tobacco, sugar, silver, and potatoes were traded for finished materials such as textiles, tools, and clothing between Europe and the colonies.</a:t>
            </a:r>
            <a:endParaRPr lang="en-US" dirty="0"/>
          </a:p>
        </p:txBody>
      </p:sp>
      <p:pic>
        <p:nvPicPr>
          <p:cNvPr id="2" name="Picture 1"/>
          <p:cNvPicPr>
            <a:picLocks noChangeAspect="1"/>
          </p:cNvPicPr>
          <p:nvPr/>
        </p:nvPicPr>
        <p:blipFill>
          <a:blip r:embed="rId2"/>
          <a:stretch>
            <a:fillRect/>
          </a:stretch>
        </p:blipFill>
        <p:spPr>
          <a:xfrm>
            <a:off x="7140180" y="0"/>
            <a:ext cx="2003820" cy="2547903"/>
          </a:xfrm>
          <a:prstGeom prst="rect">
            <a:avLst/>
          </a:prstGeom>
        </p:spPr>
      </p:pic>
      <p:pic>
        <p:nvPicPr>
          <p:cNvPr id="4" name="Picture 3"/>
          <p:cNvPicPr>
            <a:picLocks noChangeAspect="1"/>
          </p:cNvPicPr>
          <p:nvPr/>
        </p:nvPicPr>
        <p:blipFill>
          <a:blip r:embed="rId3"/>
          <a:stretch>
            <a:fillRect/>
          </a:stretch>
        </p:blipFill>
        <p:spPr>
          <a:xfrm>
            <a:off x="3763696" y="1517977"/>
            <a:ext cx="2340044" cy="1564666"/>
          </a:xfrm>
          <a:prstGeom prst="rect">
            <a:avLst/>
          </a:prstGeom>
        </p:spPr>
      </p:pic>
      <p:pic>
        <p:nvPicPr>
          <p:cNvPr id="5" name="Picture 4"/>
          <p:cNvPicPr>
            <a:picLocks noChangeAspect="1"/>
          </p:cNvPicPr>
          <p:nvPr/>
        </p:nvPicPr>
        <p:blipFill>
          <a:blip r:embed="rId4"/>
          <a:stretch>
            <a:fillRect/>
          </a:stretch>
        </p:blipFill>
        <p:spPr>
          <a:xfrm>
            <a:off x="4753948" y="-185874"/>
            <a:ext cx="2108726" cy="1703851"/>
          </a:xfrm>
          <a:prstGeom prst="rect">
            <a:avLst/>
          </a:prstGeom>
        </p:spPr>
      </p:pic>
      <p:pic>
        <p:nvPicPr>
          <p:cNvPr id="6" name="Picture 5"/>
          <p:cNvPicPr>
            <a:picLocks noChangeAspect="1"/>
          </p:cNvPicPr>
          <p:nvPr/>
        </p:nvPicPr>
        <p:blipFill>
          <a:blip r:embed="rId5"/>
          <a:stretch>
            <a:fillRect/>
          </a:stretch>
        </p:blipFill>
        <p:spPr>
          <a:xfrm>
            <a:off x="6862673" y="2782183"/>
            <a:ext cx="1903795" cy="1881187"/>
          </a:xfrm>
          <a:prstGeom prst="rect">
            <a:avLst/>
          </a:prstGeom>
        </p:spPr>
      </p:pic>
      <p:pic>
        <p:nvPicPr>
          <p:cNvPr id="7" name="Picture 6"/>
          <p:cNvPicPr>
            <a:picLocks noChangeAspect="1"/>
          </p:cNvPicPr>
          <p:nvPr/>
        </p:nvPicPr>
        <p:blipFill>
          <a:blip r:embed="rId6"/>
          <a:stretch>
            <a:fillRect/>
          </a:stretch>
        </p:blipFill>
        <p:spPr>
          <a:xfrm>
            <a:off x="4238919" y="3206338"/>
            <a:ext cx="2236544" cy="1457032"/>
          </a:xfrm>
          <a:prstGeom prst="rect">
            <a:avLst/>
          </a:prstGeom>
        </p:spPr>
      </p:pic>
      <p:pic>
        <p:nvPicPr>
          <p:cNvPr id="8" name="Picture 7"/>
          <p:cNvPicPr>
            <a:picLocks noChangeAspect="1"/>
          </p:cNvPicPr>
          <p:nvPr/>
        </p:nvPicPr>
        <p:blipFill>
          <a:blip r:embed="rId7"/>
          <a:stretch>
            <a:fillRect/>
          </a:stretch>
        </p:blipFill>
        <p:spPr>
          <a:xfrm>
            <a:off x="6025011" y="5264350"/>
            <a:ext cx="3118989" cy="1789820"/>
          </a:xfrm>
          <a:prstGeom prst="rect">
            <a:avLst/>
          </a:prstGeom>
        </p:spPr>
      </p:pic>
      <p:pic>
        <p:nvPicPr>
          <p:cNvPr id="9" name="Picture 8"/>
          <p:cNvPicPr>
            <a:picLocks noChangeAspect="1"/>
          </p:cNvPicPr>
          <p:nvPr/>
        </p:nvPicPr>
        <p:blipFill>
          <a:blip r:embed="rId8"/>
          <a:stretch>
            <a:fillRect/>
          </a:stretch>
        </p:blipFill>
        <p:spPr>
          <a:xfrm>
            <a:off x="3763696" y="5011771"/>
            <a:ext cx="2059965" cy="1598396"/>
          </a:xfrm>
          <a:prstGeom prst="rect">
            <a:avLst/>
          </a:prstGeom>
        </p:spPr>
      </p:pic>
    </p:spTree>
    <p:extLst>
      <p:ext uri="{BB962C8B-B14F-4D97-AF65-F5344CB8AC3E}">
        <p14:creationId xmlns:p14="http://schemas.microsoft.com/office/powerpoint/2010/main" val="365171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Triangular Trade began as a way to trade goods, including slaves, between Europe, Africa, and the colonies.</a:t>
            </a:r>
            <a:endParaRPr lang="en-US" dirty="0"/>
          </a:p>
        </p:txBody>
      </p:sp>
      <p:pic>
        <p:nvPicPr>
          <p:cNvPr id="2" name="Picture 1"/>
          <p:cNvPicPr>
            <a:picLocks noChangeAspect="1"/>
          </p:cNvPicPr>
          <p:nvPr/>
        </p:nvPicPr>
        <p:blipFill>
          <a:blip r:embed="rId2"/>
          <a:stretch>
            <a:fillRect/>
          </a:stretch>
        </p:blipFill>
        <p:spPr>
          <a:xfrm>
            <a:off x="1353038" y="2037860"/>
            <a:ext cx="6325577" cy="4608635"/>
          </a:xfrm>
          <a:prstGeom prst="rect">
            <a:avLst/>
          </a:prstGeom>
        </p:spPr>
      </p:pic>
    </p:spTree>
    <p:extLst>
      <p:ext uri="{BB962C8B-B14F-4D97-AF65-F5344CB8AC3E}">
        <p14:creationId xmlns:p14="http://schemas.microsoft.com/office/powerpoint/2010/main" val="916387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365</TotalTime>
  <Words>554</Words>
  <Application>Microsoft Macintosh PowerPoint</Application>
  <PresentationFormat>On-screen Show (4:3)</PresentationFormat>
  <Paragraphs>24</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Calibri</vt:lpstr>
      <vt:lpstr>Arial</vt:lpstr>
      <vt:lpstr>Office Theme</vt:lpstr>
      <vt:lpstr>Trade and the Economic Growth of North America</vt:lpstr>
      <vt:lpstr>The United States trades with many countries to import and export  goods and services.</vt:lpstr>
      <vt:lpstr>Trade has been an important part of the economic growth of North America since the time of its earliest inhabitants.</vt:lpstr>
      <vt:lpstr>Hunters and gatherers traded weapons and tools to other native people in North America, Mexico, and South America.</vt:lpstr>
      <vt:lpstr>The search for new trade routes led European explorers to the New World.  </vt:lpstr>
      <vt:lpstr>PowerPoint Presentation</vt:lpstr>
      <vt:lpstr>PowerPoint Presentation</vt:lpstr>
      <vt:lpstr>PowerPoint Presentation</vt:lpstr>
      <vt:lpstr>Triangular Trade began as a way to trade goods, including slaves, between Europe, Africa, and the colonies.</vt:lpstr>
      <vt:lpstr>French and Dutch exploration of the colonies in the 1500s and 1600s increased the trade of furs, gold and silver with Europe.</vt:lpstr>
      <vt:lpstr>PowerPoint Presentation</vt:lpstr>
      <vt:lpstr>After a failed attempt at establishing a formal colony in Roanoke (now part of North Carolina), England established the colony of Jamestown in 1607.</vt:lpstr>
      <vt:lpstr>Trade and the English Colonies</vt:lpstr>
      <vt:lpstr>Trade Issues That Led to War</vt:lpstr>
      <vt:lpstr>Revolution</vt:lpstr>
      <vt:lpstr>Trade and the New Nation</vt:lpstr>
      <vt:lpstr>The Market Revolution</vt:lpstr>
    </vt:vector>
  </TitlesOfParts>
  <Company>University of South Florida</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and the Economic Growth of North America</dc:title>
  <dc:creator>Information Technology</dc:creator>
  <cp:lastModifiedBy>Moser, Sharon</cp:lastModifiedBy>
  <cp:revision>32</cp:revision>
  <dcterms:created xsi:type="dcterms:W3CDTF">2018-02-23T16:47:21Z</dcterms:created>
  <dcterms:modified xsi:type="dcterms:W3CDTF">2018-04-13T14:54:45Z</dcterms:modified>
</cp:coreProperties>
</file>