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sldIdLst>
    <p:sldId id="318" r:id="rId5"/>
    <p:sldId id="320" r:id="rId6"/>
    <p:sldId id="321" r:id="rId7"/>
    <p:sldId id="322" r:id="rId8"/>
    <p:sldId id="330" r:id="rId9"/>
    <p:sldId id="331" r:id="rId10"/>
    <p:sldId id="332" r:id="rId11"/>
    <p:sldId id="333" r:id="rId12"/>
    <p:sldId id="334" r:id="rId13"/>
    <p:sldId id="335" r:id="rId14"/>
    <p:sldId id="348" r:id="rId15"/>
    <p:sldId id="336" r:id="rId16"/>
    <p:sldId id="337" r:id="rId17"/>
    <p:sldId id="338" r:id="rId18"/>
    <p:sldId id="352" r:id="rId19"/>
    <p:sldId id="355" r:id="rId20"/>
    <p:sldId id="351" r:id="rId21"/>
    <p:sldId id="354" r:id="rId22"/>
    <p:sldId id="350" r:id="rId23"/>
    <p:sldId id="344" r:id="rId24"/>
    <p:sldId id="346" r:id="rId25"/>
    <p:sldId id="325" r:id="rId26"/>
    <p:sldId id="326" r:id="rId27"/>
    <p:sldId id="327"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2F5E"/>
    <a:srgbClr val="8BBB1D"/>
    <a:srgbClr val="10285E"/>
    <a:srgbClr val="10275E"/>
    <a:srgbClr val="6FE12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31"/>
    <p:restoredTop sz="69308"/>
  </p:normalViewPr>
  <p:slideViewPr>
    <p:cSldViewPr snapToGrid="0">
      <p:cViewPr varScale="1">
        <p:scale>
          <a:sx n="56" d="100"/>
          <a:sy n="56" d="100"/>
        </p:scale>
        <p:origin x="-1800" y="-11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notesMaster" Target="notesMasters/notesMaster1.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BFDF4A-BD90-4E4F-8E93-572CC198E364}" type="doc">
      <dgm:prSet loTypeId="urn:microsoft.com/office/officeart/2005/8/layout/radial4" loCatId="" qsTypeId="urn:microsoft.com/office/officeart/2005/8/quickstyle/simple1" qsCatId="simple" csTypeId="urn:microsoft.com/office/officeart/2005/8/colors/accent1_2" csCatId="accent1" phldr="1"/>
      <dgm:spPr/>
      <dgm:t>
        <a:bodyPr/>
        <a:lstStyle/>
        <a:p>
          <a:endParaRPr lang="en-US"/>
        </a:p>
      </dgm:t>
    </dgm:pt>
    <dgm:pt modelId="{A6B69E99-E26F-694A-B0BC-CC252D78C2E7}">
      <dgm:prSet phldrT="[Text]"/>
      <dgm:spPr>
        <a:solidFill>
          <a:srgbClr val="142F5E"/>
        </a:solidFill>
      </dgm:spPr>
      <dgm:t>
        <a:bodyPr/>
        <a:lstStyle/>
        <a:p>
          <a:pPr algn="ctr"/>
          <a:r>
            <a:rPr lang="en-US" dirty="0"/>
            <a:t>Rigorous Instruction</a:t>
          </a:r>
        </a:p>
      </dgm:t>
    </dgm:pt>
    <dgm:pt modelId="{C43D6308-1BB0-964B-B413-D57454577968}" type="parTrans" cxnId="{96838D21-4B66-EB4D-AD1E-F242F5DD538F}">
      <dgm:prSet/>
      <dgm:spPr>
        <a:solidFill>
          <a:srgbClr val="8BBB1D"/>
        </a:solidFill>
      </dgm:spPr>
      <dgm:t>
        <a:bodyPr/>
        <a:lstStyle/>
        <a:p>
          <a:pPr algn="ctr"/>
          <a:endParaRPr lang="en-US"/>
        </a:p>
      </dgm:t>
    </dgm:pt>
    <dgm:pt modelId="{66D32780-1829-9848-B679-7ED4BA6B1B2D}" type="sibTrans" cxnId="{96838D21-4B66-EB4D-AD1E-F242F5DD538F}">
      <dgm:prSet/>
      <dgm:spPr/>
      <dgm:t>
        <a:bodyPr/>
        <a:lstStyle/>
        <a:p>
          <a:pPr algn="ctr"/>
          <a:endParaRPr lang="en-US"/>
        </a:p>
      </dgm:t>
    </dgm:pt>
    <dgm:pt modelId="{B0B00311-A420-CA40-8C08-67A6191FAC27}">
      <dgm:prSet phldrT="[Text]"/>
      <dgm:spPr>
        <a:solidFill>
          <a:srgbClr val="142F5E"/>
        </a:solidFill>
      </dgm:spPr>
      <dgm:t>
        <a:bodyPr/>
        <a:lstStyle/>
        <a:p>
          <a:pPr algn="ctr"/>
          <a:r>
            <a:rPr lang="en-US" dirty="0"/>
            <a:t>Equitable Instructional Practices</a:t>
          </a:r>
        </a:p>
      </dgm:t>
    </dgm:pt>
    <dgm:pt modelId="{12EA318B-A948-8E46-A4E1-9A876392A7C3}" type="parTrans" cxnId="{879B8CB4-780F-D748-8229-66D83BDEE187}">
      <dgm:prSet/>
      <dgm:spPr>
        <a:solidFill>
          <a:srgbClr val="8BBB1D"/>
        </a:solidFill>
      </dgm:spPr>
      <dgm:t>
        <a:bodyPr/>
        <a:lstStyle/>
        <a:p>
          <a:pPr algn="ctr"/>
          <a:endParaRPr lang="en-US"/>
        </a:p>
      </dgm:t>
    </dgm:pt>
    <dgm:pt modelId="{86449487-399C-4140-8AD9-9EE6A37CE068}" type="sibTrans" cxnId="{879B8CB4-780F-D748-8229-66D83BDEE187}">
      <dgm:prSet/>
      <dgm:spPr/>
      <dgm:t>
        <a:bodyPr/>
        <a:lstStyle/>
        <a:p>
          <a:pPr algn="ctr"/>
          <a:endParaRPr lang="en-US"/>
        </a:p>
      </dgm:t>
    </dgm:pt>
    <dgm:pt modelId="{6F5183D4-554D-4614-83DA-5FCC27F661FA}">
      <dgm:prSet phldrT="[Text]"/>
      <dgm:spPr>
        <a:solidFill>
          <a:srgbClr val="142F5E"/>
        </a:solidFill>
      </dgm:spPr>
      <dgm:t>
        <a:bodyPr/>
        <a:lstStyle/>
        <a:p>
          <a:pPr algn="ctr"/>
          <a:r>
            <a:rPr lang="en-US" dirty="0"/>
            <a:t>Building Compassionate Schools</a:t>
          </a:r>
        </a:p>
      </dgm:t>
    </dgm:pt>
    <dgm:pt modelId="{DA91E7E2-27FF-4D45-B9CD-FDFFEDB8CBB2}" type="parTrans" cxnId="{812D137B-30F5-4648-A170-65FF52F87EA1}">
      <dgm:prSet/>
      <dgm:spPr>
        <a:solidFill>
          <a:srgbClr val="8BBB1D"/>
        </a:solidFill>
      </dgm:spPr>
      <dgm:t>
        <a:bodyPr/>
        <a:lstStyle/>
        <a:p>
          <a:pPr algn="ctr"/>
          <a:endParaRPr lang="en-US"/>
        </a:p>
      </dgm:t>
    </dgm:pt>
    <dgm:pt modelId="{F2E3576C-7B58-4437-996A-90340783A1B2}" type="sibTrans" cxnId="{812D137B-30F5-4648-A170-65FF52F87EA1}">
      <dgm:prSet/>
      <dgm:spPr/>
      <dgm:t>
        <a:bodyPr/>
        <a:lstStyle/>
        <a:p>
          <a:pPr algn="ctr"/>
          <a:endParaRPr lang="en-US"/>
        </a:p>
      </dgm:t>
    </dgm:pt>
    <dgm:pt modelId="{5EDF60E5-502C-C84A-AF24-3EF2E1B5BBD8}">
      <dgm:prSet phldrT="[Text]"/>
      <dgm:spPr>
        <a:solidFill>
          <a:schemeClr val="bg1"/>
        </a:solidFill>
        <a:ln w="50800">
          <a:solidFill>
            <a:schemeClr val="accent6">
              <a:lumMod val="75000"/>
            </a:schemeClr>
          </a:solidFill>
        </a:ln>
      </dgm:spPr>
      <dgm:t>
        <a:bodyPr/>
        <a:lstStyle/>
        <a:p>
          <a:pPr algn="ctr"/>
          <a:endParaRPr lang="en-US"/>
        </a:p>
      </dgm:t>
    </dgm:pt>
    <dgm:pt modelId="{DDD39E70-71B5-8C44-B33A-1A5B954B179B}" type="sibTrans" cxnId="{FBFD15C5-5AE1-C541-9984-E27E81A99E05}">
      <dgm:prSet/>
      <dgm:spPr/>
      <dgm:t>
        <a:bodyPr/>
        <a:lstStyle/>
        <a:p>
          <a:pPr algn="ctr"/>
          <a:endParaRPr lang="en-US"/>
        </a:p>
      </dgm:t>
    </dgm:pt>
    <dgm:pt modelId="{50E89D7B-987C-D142-88F7-E418C17D05AF}" type="parTrans" cxnId="{FBFD15C5-5AE1-C541-9984-E27E81A99E05}">
      <dgm:prSet/>
      <dgm:spPr/>
      <dgm:t>
        <a:bodyPr/>
        <a:lstStyle/>
        <a:p>
          <a:pPr algn="ctr"/>
          <a:endParaRPr lang="en-US"/>
        </a:p>
      </dgm:t>
    </dgm:pt>
    <dgm:pt modelId="{3B3202F5-6385-2848-84E0-7CA4153D8F98}" type="pres">
      <dgm:prSet presAssocID="{52BFDF4A-BD90-4E4F-8E93-572CC198E364}" presName="cycle" presStyleCnt="0">
        <dgm:presLayoutVars>
          <dgm:chMax val="1"/>
          <dgm:dir/>
          <dgm:animLvl val="ctr"/>
          <dgm:resizeHandles val="exact"/>
        </dgm:presLayoutVars>
      </dgm:prSet>
      <dgm:spPr/>
      <dgm:t>
        <a:bodyPr/>
        <a:lstStyle/>
        <a:p>
          <a:endParaRPr lang="en-US"/>
        </a:p>
      </dgm:t>
    </dgm:pt>
    <dgm:pt modelId="{F7C72091-A0C6-E344-BEC0-1D199C1F9889}" type="pres">
      <dgm:prSet presAssocID="{5EDF60E5-502C-C84A-AF24-3EF2E1B5BBD8}" presName="centerShape" presStyleLbl="node0" presStyleIdx="0" presStyleCnt="1" custScaleX="166985" custScaleY="110480" custLinFactNeighborX="-573" custLinFactNeighborY="24076"/>
      <dgm:spPr/>
      <dgm:t>
        <a:bodyPr/>
        <a:lstStyle/>
        <a:p>
          <a:endParaRPr lang="en-US"/>
        </a:p>
      </dgm:t>
    </dgm:pt>
    <dgm:pt modelId="{7F3D7A0C-E8F4-F640-826D-F8C106763D71}" type="pres">
      <dgm:prSet presAssocID="{C43D6308-1BB0-964B-B413-D57454577968}" presName="parTrans" presStyleLbl="bgSibTrans2D1" presStyleIdx="0" presStyleCnt="3" custLinFactNeighborX="3568" custLinFactNeighborY="2721"/>
      <dgm:spPr/>
      <dgm:t>
        <a:bodyPr/>
        <a:lstStyle/>
        <a:p>
          <a:endParaRPr lang="en-US"/>
        </a:p>
      </dgm:t>
    </dgm:pt>
    <dgm:pt modelId="{BE79AAE1-2BD4-2943-BD7D-B20A9FB19ADD}" type="pres">
      <dgm:prSet presAssocID="{A6B69E99-E26F-694A-B0BC-CC252D78C2E7}" presName="node" presStyleLbl="node1" presStyleIdx="0" presStyleCnt="3" custRadScaleRad="128735" custRadScaleInc="3123">
        <dgm:presLayoutVars>
          <dgm:bulletEnabled val="1"/>
        </dgm:presLayoutVars>
      </dgm:prSet>
      <dgm:spPr/>
      <dgm:t>
        <a:bodyPr/>
        <a:lstStyle/>
        <a:p>
          <a:endParaRPr lang="en-US"/>
        </a:p>
      </dgm:t>
    </dgm:pt>
    <dgm:pt modelId="{6E6CF764-8ED8-452A-952A-FE22154182C9}" type="pres">
      <dgm:prSet presAssocID="{DA91E7E2-27FF-4D45-B9CD-FDFFEDB8CBB2}" presName="parTrans" presStyleLbl="bgSibTrans2D1" presStyleIdx="1" presStyleCnt="3"/>
      <dgm:spPr/>
      <dgm:t>
        <a:bodyPr/>
        <a:lstStyle/>
        <a:p>
          <a:endParaRPr lang="en-US"/>
        </a:p>
      </dgm:t>
    </dgm:pt>
    <dgm:pt modelId="{7D9139F7-AE13-4977-965D-07D631082F6A}" type="pres">
      <dgm:prSet presAssocID="{6F5183D4-554D-4614-83DA-5FCC27F661FA}" presName="node" presStyleLbl="node1" presStyleIdx="1" presStyleCnt="3">
        <dgm:presLayoutVars>
          <dgm:bulletEnabled val="1"/>
        </dgm:presLayoutVars>
      </dgm:prSet>
      <dgm:spPr/>
      <dgm:t>
        <a:bodyPr/>
        <a:lstStyle/>
        <a:p>
          <a:endParaRPr lang="en-US"/>
        </a:p>
      </dgm:t>
    </dgm:pt>
    <dgm:pt modelId="{16E7318C-DAB8-874A-A76A-61A43172AAEC}" type="pres">
      <dgm:prSet presAssocID="{12EA318B-A948-8E46-A4E1-9A876392A7C3}" presName="parTrans" presStyleLbl="bgSibTrans2D1" presStyleIdx="2" presStyleCnt="3" custLinFactNeighborX="1097" custLinFactNeighborY="6101"/>
      <dgm:spPr/>
      <dgm:t>
        <a:bodyPr/>
        <a:lstStyle/>
        <a:p>
          <a:endParaRPr lang="en-US"/>
        </a:p>
      </dgm:t>
    </dgm:pt>
    <dgm:pt modelId="{C76AC94B-06C4-3B41-A9D0-B88692477A46}" type="pres">
      <dgm:prSet presAssocID="{B0B00311-A420-CA40-8C08-67A6191FAC27}" presName="node" presStyleLbl="node1" presStyleIdx="2" presStyleCnt="3" custRadScaleRad="122681" custRadScaleInc="157">
        <dgm:presLayoutVars>
          <dgm:bulletEnabled val="1"/>
        </dgm:presLayoutVars>
      </dgm:prSet>
      <dgm:spPr/>
      <dgm:t>
        <a:bodyPr/>
        <a:lstStyle/>
        <a:p>
          <a:endParaRPr lang="en-US"/>
        </a:p>
      </dgm:t>
    </dgm:pt>
  </dgm:ptLst>
  <dgm:cxnLst>
    <dgm:cxn modelId="{9CB7634A-8A2B-0B4A-B602-3CA5EF74C02E}" type="presOf" srcId="{C43D6308-1BB0-964B-B413-D57454577968}" destId="{7F3D7A0C-E8F4-F640-826D-F8C106763D71}" srcOrd="0" destOrd="0" presId="urn:microsoft.com/office/officeart/2005/8/layout/radial4"/>
    <dgm:cxn modelId="{E4CF5664-6435-C24A-95C0-8CF92FC538E3}" type="presOf" srcId="{B0B00311-A420-CA40-8C08-67A6191FAC27}" destId="{C76AC94B-06C4-3B41-A9D0-B88692477A46}" srcOrd="0" destOrd="0" presId="urn:microsoft.com/office/officeart/2005/8/layout/radial4"/>
    <dgm:cxn modelId="{812D137B-30F5-4648-A170-65FF52F87EA1}" srcId="{5EDF60E5-502C-C84A-AF24-3EF2E1B5BBD8}" destId="{6F5183D4-554D-4614-83DA-5FCC27F661FA}" srcOrd="1" destOrd="0" parTransId="{DA91E7E2-27FF-4D45-B9CD-FDFFEDB8CBB2}" sibTransId="{F2E3576C-7B58-4437-996A-90340783A1B2}"/>
    <dgm:cxn modelId="{5FB8412B-50E8-1C42-9DD3-80124A8AEBF1}" type="presOf" srcId="{5EDF60E5-502C-C84A-AF24-3EF2E1B5BBD8}" destId="{F7C72091-A0C6-E344-BEC0-1D199C1F9889}" srcOrd="0" destOrd="0" presId="urn:microsoft.com/office/officeart/2005/8/layout/radial4"/>
    <dgm:cxn modelId="{FBFD15C5-5AE1-C541-9984-E27E81A99E05}" srcId="{52BFDF4A-BD90-4E4F-8E93-572CC198E364}" destId="{5EDF60E5-502C-C84A-AF24-3EF2E1B5BBD8}" srcOrd="0" destOrd="0" parTransId="{50E89D7B-987C-D142-88F7-E418C17D05AF}" sibTransId="{DDD39E70-71B5-8C44-B33A-1A5B954B179B}"/>
    <dgm:cxn modelId="{822F0973-9F02-A04C-AACB-6FD332DC0751}" type="presOf" srcId="{12EA318B-A948-8E46-A4E1-9A876392A7C3}" destId="{16E7318C-DAB8-874A-A76A-61A43172AAEC}" srcOrd="0" destOrd="0" presId="urn:microsoft.com/office/officeart/2005/8/layout/radial4"/>
    <dgm:cxn modelId="{96838D21-4B66-EB4D-AD1E-F242F5DD538F}" srcId="{5EDF60E5-502C-C84A-AF24-3EF2E1B5BBD8}" destId="{A6B69E99-E26F-694A-B0BC-CC252D78C2E7}" srcOrd="0" destOrd="0" parTransId="{C43D6308-1BB0-964B-B413-D57454577968}" sibTransId="{66D32780-1829-9848-B679-7ED4BA6B1B2D}"/>
    <dgm:cxn modelId="{079C1F80-C581-9C47-B90D-B5766017EBC0}" type="presOf" srcId="{A6B69E99-E26F-694A-B0BC-CC252D78C2E7}" destId="{BE79AAE1-2BD4-2943-BD7D-B20A9FB19ADD}" srcOrd="0" destOrd="0" presId="urn:microsoft.com/office/officeart/2005/8/layout/radial4"/>
    <dgm:cxn modelId="{00D57A45-1C3D-6A4B-B4F1-F26CDFE12EE9}" type="presOf" srcId="{52BFDF4A-BD90-4E4F-8E93-572CC198E364}" destId="{3B3202F5-6385-2848-84E0-7CA4153D8F98}" srcOrd="0" destOrd="0" presId="urn:microsoft.com/office/officeart/2005/8/layout/radial4"/>
    <dgm:cxn modelId="{1112BC5A-B000-4F78-B28E-F262471C9777}" type="presOf" srcId="{DA91E7E2-27FF-4D45-B9CD-FDFFEDB8CBB2}" destId="{6E6CF764-8ED8-452A-952A-FE22154182C9}" srcOrd="0" destOrd="0" presId="urn:microsoft.com/office/officeart/2005/8/layout/radial4"/>
    <dgm:cxn modelId="{988A93E1-B8EA-44A6-9B63-671AFFA02C4F}" type="presOf" srcId="{6F5183D4-554D-4614-83DA-5FCC27F661FA}" destId="{7D9139F7-AE13-4977-965D-07D631082F6A}" srcOrd="0" destOrd="0" presId="urn:microsoft.com/office/officeart/2005/8/layout/radial4"/>
    <dgm:cxn modelId="{879B8CB4-780F-D748-8229-66D83BDEE187}" srcId="{5EDF60E5-502C-C84A-AF24-3EF2E1B5BBD8}" destId="{B0B00311-A420-CA40-8C08-67A6191FAC27}" srcOrd="2" destOrd="0" parTransId="{12EA318B-A948-8E46-A4E1-9A876392A7C3}" sibTransId="{86449487-399C-4140-8AD9-9EE6A37CE068}"/>
    <dgm:cxn modelId="{195F7B43-9411-AB4D-A62F-49E80E651F49}" type="presParOf" srcId="{3B3202F5-6385-2848-84E0-7CA4153D8F98}" destId="{F7C72091-A0C6-E344-BEC0-1D199C1F9889}" srcOrd="0" destOrd="0" presId="urn:microsoft.com/office/officeart/2005/8/layout/radial4"/>
    <dgm:cxn modelId="{09B8271E-BC68-0940-B07D-066D5975517C}" type="presParOf" srcId="{3B3202F5-6385-2848-84E0-7CA4153D8F98}" destId="{7F3D7A0C-E8F4-F640-826D-F8C106763D71}" srcOrd="1" destOrd="0" presId="urn:microsoft.com/office/officeart/2005/8/layout/radial4"/>
    <dgm:cxn modelId="{F8BB08C7-2003-774B-B1D4-CF725AE4C478}" type="presParOf" srcId="{3B3202F5-6385-2848-84E0-7CA4153D8F98}" destId="{BE79AAE1-2BD4-2943-BD7D-B20A9FB19ADD}" srcOrd="2" destOrd="0" presId="urn:microsoft.com/office/officeart/2005/8/layout/radial4"/>
    <dgm:cxn modelId="{1818586F-5238-4E46-80CE-847A3796551B}" type="presParOf" srcId="{3B3202F5-6385-2848-84E0-7CA4153D8F98}" destId="{6E6CF764-8ED8-452A-952A-FE22154182C9}" srcOrd="3" destOrd="0" presId="urn:microsoft.com/office/officeart/2005/8/layout/radial4"/>
    <dgm:cxn modelId="{A817C5E4-559C-4A7A-BEA6-AA3EED704971}" type="presParOf" srcId="{3B3202F5-6385-2848-84E0-7CA4153D8F98}" destId="{7D9139F7-AE13-4977-965D-07D631082F6A}" srcOrd="4" destOrd="0" presId="urn:microsoft.com/office/officeart/2005/8/layout/radial4"/>
    <dgm:cxn modelId="{7F5D754A-A7BB-8E41-99B8-4EDC319089C9}" type="presParOf" srcId="{3B3202F5-6385-2848-84E0-7CA4153D8F98}" destId="{16E7318C-DAB8-874A-A76A-61A43172AAEC}" srcOrd="5" destOrd="0" presId="urn:microsoft.com/office/officeart/2005/8/layout/radial4"/>
    <dgm:cxn modelId="{2010EF6A-2EB4-4948-9BB1-88A2041E13FD}" type="presParOf" srcId="{3B3202F5-6385-2848-84E0-7CA4153D8F98}" destId="{C76AC94B-06C4-3B41-A9D0-B88692477A46}" srcOrd="6" destOrd="0" presId="urn:microsoft.com/office/officeart/2005/8/layout/radial4"/>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C72091-A0C6-E344-BEC0-1D199C1F9889}">
      <dsp:nvSpPr>
        <dsp:cNvPr id="0" name=""/>
        <dsp:cNvSpPr/>
      </dsp:nvSpPr>
      <dsp:spPr>
        <a:xfrm>
          <a:off x="2532615" y="2522189"/>
          <a:ext cx="3785562" cy="2504589"/>
        </a:xfrm>
        <a:prstGeom prst="ellipse">
          <a:avLst/>
        </a:prstGeom>
        <a:solidFill>
          <a:schemeClr val="bg1"/>
        </a:solidFill>
        <a:ln w="508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endParaRPr lang="en-US" sz="6500" kern="1200"/>
        </a:p>
      </dsp:txBody>
      <dsp:txXfrm>
        <a:off x="3086998" y="2888978"/>
        <a:ext cx="2676796" cy="1771011"/>
      </dsp:txXfrm>
    </dsp:sp>
    <dsp:sp modelId="{7F3D7A0C-E8F4-F640-826D-F8C106763D71}">
      <dsp:nvSpPr>
        <dsp:cNvPr id="0" name=""/>
        <dsp:cNvSpPr/>
      </dsp:nvSpPr>
      <dsp:spPr>
        <a:xfrm rot="13030923">
          <a:off x="1259136" y="1811971"/>
          <a:ext cx="2114413" cy="646097"/>
        </a:xfrm>
        <a:prstGeom prst="leftArrow">
          <a:avLst>
            <a:gd name="adj1" fmla="val 60000"/>
            <a:gd name="adj2" fmla="val 50000"/>
          </a:avLst>
        </a:prstGeom>
        <a:solidFill>
          <a:srgbClr val="8BBB1D"/>
        </a:solidFill>
        <a:ln>
          <a:noFill/>
        </a:ln>
        <a:effectLst/>
      </dsp:spPr>
      <dsp:style>
        <a:lnRef idx="0">
          <a:scrgbClr r="0" g="0" b="0"/>
        </a:lnRef>
        <a:fillRef idx="1">
          <a:scrgbClr r="0" g="0" b="0"/>
        </a:fillRef>
        <a:effectRef idx="0">
          <a:scrgbClr r="0" g="0" b="0"/>
        </a:effectRef>
        <a:fontRef idx="minor">
          <a:schemeClr val="lt1"/>
        </a:fontRef>
      </dsp:style>
    </dsp:sp>
    <dsp:sp modelId="{BE79AAE1-2BD4-2943-BD7D-B20A9FB19ADD}">
      <dsp:nvSpPr>
        <dsp:cNvPr id="0" name=""/>
        <dsp:cNvSpPr/>
      </dsp:nvSpPr>
      <dsp:spPr>
        <a:xfrm>
          <a:off x="321775" y="617054"/>
          <a:ext cx="2153656" cy="1722925"/>
        </a:xfrm>
        <a:prstGeom prst="roundRect">
          <a:avLst>
            <a:gd name="adj" fmla="val 10000"/>
          </a:avLst>
        </a:prstGeom>
        <a:solidFill>
          <a:srgbClr val="142F5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dirty="0"/>
            <a:t>Rigorous Instruction</a:t>
          </a:r>
        </a:p>
      </dsp:txBody>
      <dsp:txXfrm>
        <a:off x="372238" y="667517"/>
        <a:ext cx="2052730" cy="1621999"/>
      </dsp:txXfrm>
    </dsp:sp>
    <dsp:sp modelId="{6E6CF764-8ED8-452A-952A-FE22154182C9}">
      <dsp:nvSpPr>
        <dsp:cNvPr id="0" name=""/>
        <dsp:cNvSpPr/>
      </dsp:nvSpPr>
      <dsp:spPr>
        <a:xfrm rot="16239395">
          <a:off x="3637418" y="1291907"/>
          <a:ext cx="1625452" cy="646097"/>
        </a:xfrm>
        <a:prstGeom prst="leftArrow">
          <a:avLst>
            <a:gd name="adj1" fmla="val 60000"/>
            <a:gd name="adj2" fmla="val 50000"/>
          </a:avLst>
        </a:prstGeom>
        <a:solidFill>
          <a:srgbClr val="8BBB1D"/>
        </a:solidFill>
        <a:ln>
          <a:noFill/>
        </a:ln>
        <a:effectLst/>
      </dsp:spPr>
      <dsp:style>
        <a:lnRef idx="0">
          <a:scrgbClr r="0" g="0" b="0"/>
        </a:lnRef>
        <a:fillRef idx="1">
          <a:scrgbClr r="0" g="0" b="0"/>
        </a:fillRef>
        <a:effectRef idx="0">
          <a:scrgbClr r="0" g="0" b="0"/>
        </a:effectRef>
        <a:fontRef idx="minor">
          <a:schemeClr val="lt1"/>
        </a:fontRef>
      </dsp:style>
    </dsp:sp>
    <dsp:sp modelId="{7D9139F7-AE13-4977-965D-07D631082F6A}">
      <dsp:nvSpPr>
        <dsp:cNvPr id="0" name=""/>
        <dsp:cNvSpPr/>
      </dsp:nvSpPr>
      <dsp:spPr>
        <a:xfrm>
          <a:off x="3382629" y="-59179"/>
          <a:ext cx="2153656" cy="1722925"/>
        </a:xfrm>
        <a:prstGeom prst="roundRect">
          <a:avLst>
            <a:gd name="adj" fmla="val 10000"/>
          </a:avLst>
        </a:prstGeom>
        <a:solidFill>
          <a:srgbClr val="142F5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dirty="0"/>
            <a:t>Building Compassionate Schools</a:t>
          </a:r>
        </a:p>
      </dsp:txBody>
      <dsp:txXfrm>
        <a:off x="3433092" y="-8716"/>
        <a:ext cx="2052730" cy="1621999"/>
      </dsp:txXfrm>
    </dsp:sp>
    <dsp:sp modelId="{16E7318C-DAB8-874A-A76A-61A43172AAEC}">
      <dsp:nvSpPr>
        <dsp:cNvPr id="0" name=""/>
        <dsp:cNvSpPr/>
      </dsp:nvSpPr>
      <dsp:spPr>
        <a:xfrm rot="19523888">
          <a:off x="5677309" y="1963142"/>
          <a:ext cx="1968132" cy="646097"/>
        </a:xfrm>
        <a:prstGeom prst="leftArrow">
          <a:avLst>
            <a:gd name="adj1" fmla="val 60000"/>
            <a:gd name="adj2" fmla="val 50000"/>
          </a:avLst>
        </a:prstGeom>
        <a:solidFill>
          <a:srgbClr val="8BBB1D"/>
        </a:solidFill>
        <a:ln>
          <a:noFill/>
        </a:ln>
        <a:effectLst/>
      </dsp:spPr>
      <dsp:style>
        <a:lnRef idx="0">
          <a:scrgbClr r="0" g="0" b="0"/>
        </a:lnRef>
        <a:fillRef idx="1">
          <a:scrgbClr r="0" g="0" b="0"/>
        </a:fillRef>
        <a:effectRef idx="0">
          <a:scrgbClr r="0" g="0" b="0"/>
        </a:effectRef>
        <a:fontRef idx="minor">
          <a:schemeClr val="lt1"/>
        </a:fontRef>
      </dsp:style>
    </dsp:sp>
    <dsp:sp modelId="{C76AC94B-06C4-3B41-A9D0-B88692477A46}">
      <dsp:nvSpPr>
        <dsp:cNvPr id="0" name=""/>
        <dsp:cNvSpPr/>
      </dsp:nvSpPr>
      <dsp:spPr>
        <a:xfrm>
          <a:off x="6372959" y="826488"/>
          <a:ext cx="2153656" cy="1722925"/>
        </a:xfrm>
        <a:prstGeom prst="roundRect">
          <a:avLst>
            <a:gd name="adj" fmla="val 10000"/>
          </a:avLst>
        </a:prstGeom>
        <a:solidFill>
          <a:srgbClr val="142F5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dirty="0"/>
            <a:t>Equitable Instructional Practices</a:t>
          </a:r>
        </a:p>
      </dsp:txBody>
      <dsp:txXfrm>
        <a:off x="6423422" y="876951"/>
        <a:ext cx="2052730" cy="1621999"/>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3D04FC-040C-534B-BA22-435F01948435}" type="datetimeFigureOut">
              <a:rPr lang="en-US" smtClean="0"/>
              <a:t>7/23/19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1E2366-012F-7B4B-B488-7CFDDF1D4B91}" type="slidenum">
              <a:rPr lang="en-US" smtClean="0"/>
              <a:t>‹#›</a:t>
            </a:fld>
            <a:endParaRPr lang="en-US"/>
          </a:p>
        </p:txBody>
      </p:sp>
    </p:spTree>
    <p:extLst>
      <p:ext uri="{BB962C8B-B14F-4D97-AF65-F5344CB8AC3E}">
        <p14:creationId xmlns:p14="http://schemas.microsoft.com/office/powerpoint/2010/main" val="281297947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Pasco County Schools has a mission that hopefully you have heard before … We exist to provide a World Class Education for all students … this is our WHY. The mission is further reinforced in our vision of ensuring all our students achieve success in college, career and life … this is WHAT we do every day. And while these statements are very important, they are not enough to communicate HOW we will actualize these promises to our students and our community.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 that reason, we have planned out three key priorities that we believe, with focus and effort, will help us deliver on our mission and vision. These are High Impact Instruction, Data Driven Decisions, and Collaborative Culture. We have a big goal for each of these priorities – and we monitor our progress towards each of the big goals in our Success Plan each year. You don’t get to big goals by accident, though, and these are too important to leave to chance, so we developed a Theory of Action, as a plan to help us as we pursue our mission:</a:t>
            </a:r>
          </a:p>
          <a:p>
            <a:pPr rtl="0" latinLnBrk="0"/>
            <a:endParaRPr lang="en-US" sz="1200" b="0" i="0" u="none" strike="noStrike" kern="1200" dirty="0">
              <a:solidFill>
                <a:schemeClr val="tx1"/>
              </a:solidFill>
              <a:effectLst/>
              <a:latin typeface="+mn-lt"/>
              <a:ea typeface="+mn-ea"/>
              <a:cs typeface="+mn-cs"/>
            </a:endParaRPr>
          </a:p>
          <a:p>
            <a:pPr rtl="0" latinLnBrk="0"/>
            <a:r>
              <a:rPr lang="en-US" sz="1200" b="0" i="0" u="none" strike="noStrike" kern="1200" dirty="0">
                <a:solidFill>
                  <a:schemeClr val="tx1"/>
                </a:solidFill>
                <a:effectLst/>
                <a:latin typeface="+mn-lt"/>
                <a:ea typeface="+mn-ea"/>
                <a:cs typeface="+mn-cs"/>
              </a:rPr>
              <a:t>We believe that if we create a unifying vision of instructional excellence for our schools, define the behaviors we believe will lead to success in schools and provide the necessary supports from our teams, then, staff efficacy and student achievement will increase.</a:t>
            </a:r>
          </a:p>
          <a:p>
            <a:endParaRPr lang="en-US" dirty="0"/>
          </a:p>
        </p:txBody>
      </p:sp>
      <p:sp>
        <p:nvSpPr>
          <p:cNvPr id="4" name="Slide Number Placeholder 3"/>
          <p:cNvSpPr>
            <a:spLocks noGrp="1"/>
          </p:cNvSpPr>
          <p:nvPr>
            <p:ph type="sldNum" sz="quarter" idx="5"/>
          </p:nvPr>
        </p:nvSpPr>
        <p:spPr/>
        <p:txBody>
          <a:bodyPr/>
          <a:lstStyle/>
          <a:p>
            <a:fld id="{431E2366-012F-7B4B-B488-7CFDDF1D4B91}" type="slidenum">
              <a:rPr lang="en-US" smtClean="0"/>
              <a:t>1</a:t>
            </a:fld>
            <a:endParaRPr lang="en-US"/>
          </a:p>
        </p:txBody>
      </p:sp>
    </p:spTree>
    <p:extLst>
      <p:ext uri="{BB962C8B-B14F-4D97-AF65-F5344CB8AC3E}">
        <p14:creationId xmlns:p14="http://schemas.microsoft.com/office/powerpoint/2010/main" val="4237622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While we have a great mission of providing a world class education, we cannot just hand that statement to each teacher and leader and expect everyone to know what that means. </a:t>
            </a:r>
            <a:r>
              <a:rPr lang="en-US" sz="1200" b="0" i="0" u="none" strike="noStrike" kern="1200" dirty="0">
                <a:solidFill>
                  <a:schemeClr val="tx1"/>
                </a:solidFill>
                <a:effectLst/>
                <a:latin typeface="+mn-lt"/>
                <a:ea typeface="+mn-ea"/>
                <a:cs typeface="+mn-cs"/>
              </a:rPr>
              <a:t>These five statements were developed by principals and other school and district leaders in efforts to more clearly define what a world-class education looks and sounds like in classrooms.  This common vision of instructional excellence, part of our theory of action, brings us closer to actualizing the mission and vision of Pasco County Schools. </a:t>
            </a:r>
            <a:endParaRPr lang="en-US" dirty="0"/>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this graphic, which I hope you have seen around the district or in some schools, is meant to illustrate what a World Class Learning Moment looks and feels like for every student, every day. </a:t>
            </a:r>
          </a:p>
          <a:p>
            <a:r>
              <a:rPr lang="en-US" sz="1200" kern="1200" dirty="0">
                <a:solidFill>
                  <a:schemeClr val="tx1"/>
                </a:solidFill>
                <a:effectLst/>
                <a:latin typeface="+mn-lt"/>
                <a:ea typeface="+mn-ea"/>
                <a:cs typeface="+mn-cs"/>
              </a:rPr>
              <a:t>We want students to:</a:t>
            </a:r>
          </a:p>
          <a:p>
            <a:pPr lvl="0"/>
            <a:r>
              <a:rPr lang="en-US" sz="1200" kern="1200" dirty="0">
                <a:solidFill>
                  <a:schemeClr val="tx1"/>
                </a:solidFill>
                <a:effectLst/>
                <a:latin typeface="+mn-lt"/>
                <a:ea typeface="+mn-ea"/>
                <a:cs typeface="+mn-cs"/>
              </a:rPr>
              <a:t>Build strong content knowledge and apply learning to new contexts</a:t>
            </a:r>
          </a:p>
          <a:p>
            <a:pPr lvl="0"/>
            <a:r>
              <a:rPr lang="en-US" sz="1200" kern="1200" dirty="0">
                <a:solidFill>
                  <a:schemeClr val="tx1"/>
                </a:solidFill>
                <a:effectLst/>
                <a:latin typeface="+mn-lt"/>
                <a:ea typeface="+mn-ea"/>
                <a:cs typeface="+mn-cs"/>
              </a:rPr>
              <a:t>Think critically to understand and solve real world problems</a:t>
            </a:r>
          </a:p>
          <a:p>
            <a:pPr lvl="0"/>
            <a:r>
              <a:rPr lang="en-US" sz="1200" kern="1200" dirty="0">
                <a:solidFill>
                  <a:schemeClr val="tx1"/>
                </a:solidFill>
                <a:effectLst/>
                <a:latin typeface="+mn-lt"/>
                <a:ea typeface="+mn-ea"/>
                <a:cs typeface="+mn-cs"/>
              </a:rPr>
              <a:t>Collaborate and communicate to learn within and outside of their school community</a:t>
            </a:r>
          </a:p>
          <a:p>
            <a:pPr lvl="0"/>
            <a:r>
              <a:rPr lang="en-US" sz="1200" kern="1200" dirty="0">
                <a:solidFill>
                  <a:schemeClr val="tx1"/>
                </a:solidFill>
                <a:effectLst/>
                <a:latin typeface="+mn-lt"/>
                <a:ea typeface="+mn-ea"/>
                <a:cs typeface="+mn-cs"/>
              </a:rPr>
              <a:t>Utilize a variety of tools and resources enhance their learning … AND…</a:t>
            </a:r>
          </a:p>
          <a:p>
            <a:pPr lvl="0"/>
            <a:r>
              <a:rPr lang="en-US" sz="1200" kern="1200" dirty="0">
                <a:solidFill>
                  <a:schemeClr val="tx1"/>
                </a:solidFill>
                <a:effectLst/>
                <a:latin typeface="+mn-lt"/>
                <a:ea typeface="+mn-ea"/>
                <a:cs typeface="+mn-cs"/>
              </a:rPr>
              <a:t>Take ownership for their learning and reflect on their learning progress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These are not graduate outcomes, they are everyday outcomes, for every student in every classroom … what every teacher should be striving for and every leader should be supporting. </a:t>
            </a:r>
          </a:p>
          <a:p>
            <a:endParaRPr lang="en-US" dirty="0"/>
          </a:p>
        </p:txBody>
      </p:sp>
      <p:sp>
        <p:nvSpPr>
          <p:cNvPr id="4" name="Slide Number Placeholder 3"/>
          <p:cNvSpPr>
            <a:spLocks noGrp="1"/>
          </p:cNvSpPr>
          <p:nvPr>
            <p:ph type="sldNum" sz="quarter" idx="5"/>
          </p:nvPr>
        </p:nvSpPr>
        <p:spPr/>
        <p:txBody>
          <a:bodyPr/>
          <a:lstStyle/>
          <a:p>
            <a:fld id="{431E2366-012F-7B4B-B488-7CFDDF1D4B91}" type="slidenum">
              <a:rPr lang="en-US" smtClean="0"/>
              <a:t>2</a:t>
            </a:fld>
            <a:endParaRPr lang="en-US"/>
          </a:p>
        </p:txBody>
      </p:sp>
    </p:spTree>
    <p:extLst>
      <p:ext uri="{BB962C8B-B14F-4D97-AF65-F5344CB8AC3E}">
        <p14:creationId xmlns:p14="http://schemas.microsoft.com/office/powerpoint/2010/main" val="533701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While the Common Vision of Instructional Excellence helps us visualize the student world class learning experience, we also have to get clear about what the adults are doing as we deliver on that experience. </a:t>
            </a:r>
          </a:p>
          <a:p>
            <a:endParaRPr lang="en-US" dirty="0"/>
          </a:p>
          <a:p>
            <a:r>
              <a:rPr lang="en-US" sz="1200" kern="1200" dirty="0">
                <a:solidFill>
                  <a:schemeClr val="tx1"/>
                </a:solidFill>
                <a:effectLst/>
                <a:latin typeface="+mn-lt"/>
                <a:ea typeface="+mn-ea"/>
                <a:cs typeface="+mn-cs"/>
              </a:rPr>
              <a:t>These actions here, which align to our priorities, help build a system and shared vision for our teacher and leader action related to academic success.  All of our work, including the learning you will engage in today is connected to one or more of these levers, and all are needed to ensure that adults can actualize our Common Vision of Instructional Excellence for every student. It is the combination and intentional focus on Providing Rigorous Instruction and Building Compassionate Schools and Ensuring Equitable Instructional Practices that will ultimately make our district stand out as world class.</a:t>
            </a:r>
            <a:endParaRPr lang="en-US" dirty="0"/>
          </a:p>
        </p:txBody>
      </p:sp>
      <p:sp>
        <p:nvSpPr>
          <p:cNvPr id="4" name="Slide Number Placeholder 3"/>
          <p:cNvSpPr>
            <a:spLocks noGrp="1"/>
          </p:cNvSpPr>
          <p:nvPr>
            <p:ph type="sldNum" sz="quarter" idx="5"/>
          </p:nvPr>
        </p:nvSpPr>
        <p:spPr/>
        <p:txBody>
          <a:bodyPr/>
          <a:lstStyle/>
          <a:p>
            <a:fld id="{431E2366-012F-7B4B-B488-7CFDDF1D4B91}" type="slidenum">
              <a:rPr lang="en-US" smtClean="0"/>
              <a:t>3</a:t>
            </a:fld>
            <a:endParaRPr lang="en-US"/>
          </a:p>
        </p:txBody>
      </p:sp>
    </p:spTree>
    <p:extLst>
      <p:ext uri="{BB962C8B-B14F-4D97-AF65-F5344CB8AC3E}">
        <p14:creationId xmlns:p14="http://schemas.microsoft.com/office/powerpoint/2010/main" val="2464650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Together, these actions define who we are as a district.  In Pasco County Schools, we educate the </a:t>
            </a:r>
            <a:r>
              <a:rPr lang="en-US" b="1" dirty="0"/>
              <a:t>whole child</a:t>
            </a:r>
            <a:r>
              <a:rPr lang="en-US" dirty="0"/>
              <a:t>. Our students learn to </a:t>
            </a:r>
            <a:r>
              <a:rPr lang="en-US" b="1" dirty="0"/>
              <a:t>think critically </a:t>
            </a:r>
            <a:r>
              <a:rPr lang="en-US" dirty="0"/>
              <a:t>and </a:t>
            </a:r>
            <a:r>
              <a:rPr lang="en-US" b="1" dirty="0"/>
              <a:t>solve complex problems </a:t>
            </a:r>
            <a:r>
              <a:rPr lang="en-US" dirty="0"/>
              <a:t>while also becoming </a:t>
            </a:r>
            <a:r>
              <a:rPr lang="en-US" b="1" dirty="0"/>
              <a:t>compassionate human beings</a:t>
            </a:r>
            <a:r>
              <a:rPr lang="en-US" dirty="0"/>
              <a:t>. We ensure that all students have the skills they need to become </a:t>
            </a:r>
            <a:r>
              <a:rPr lang="en-US" b="1" dirty="0"/>
              <a:t>responsible </a:t>
            </a:r>
            <a:r>
              <a:rPr lang="en-US" dirty="0"/>
              <a:t>and </a:t>
            </a:r>
            <a:r>
              <a:rPr lang="en-US" b="1" dirty="0"/>
              <a:t>contributing members </a:t>
            </a:r>
            <a:r>
              <a:rPr lang="en-US" dirty="0"/>
              <a:t>of our </a:t>
            </a:r>
            <a:r>
              <a:rPr lang="en-US" b="1" dirty="0"/>
              <a:t>community</a:t>
            </a:r>
            <a:r>
              <a:rPr lang="en-US" dirty="0"/>
              <a:t>. </a:t>
            </a:r>
            <a:endParaRPr lang="en-US" sz="2000" dirty="0"/>
          </a:p>
          <a:p>
            <a:endParaRPr lang="en-US" dirty="0"/>
          </a:p>
          <a:p>
            <a:r>
              <a:rPr lang="en-US" dirty="0"/>
              <a:t>We develop the best conditions in our world class learning opportunities for our students when we balance their needs.  The balance of creating a compassionate school environment that integrates social emotional skills and the consideration of our students’ experience with trauma.  And in that environment delivering engaging instruction anchored in rigorous standards that help to prepare our students for college and careers.  But none of this matters without ensuring that all of our students have equitable access to these opportunities.  And as we move closer to realizing our vision as a system, we must invest time and effort into all three of these realms to create the balance needed for our students to succeed.</a:t>
            </a:r>
          </a:p>
          <a:p>
            <a:endParaRPr lang="en-US" dirty="0"/>
          </a:p>
        </p:txBody>
      </p:sp>
      <p:sp>
        <p:nvSpPr>
          <p:cNvPr id="4" name="Slide Number Placeholder 3"/>
          <p:cNvSpPr>
            <a:spLocks noGrp="1"/>
          </p:cNvSpPr>
          <p:nvPr>
            <p:ph type="sldNum" sz="quarter" idx="5"/>
          </p:nvPr>
        </p:nvSpPr>
        <p:spPr/>
        <p:txBody>
          <a:bodyPr/>
          <a:lstStyle/>
          <a:p>
            <a:fld id="{431E2366-012F-7B4B-B488-7CFDDF1D4B91}" type="slidenum">
              <a:rPr lang="en-US" smtClean="0"/>
              <a:t>4</a:t>
            </a:fld>
            <a:endParaRPr lang="en-US"/>
          </a:p>
        </p:txBody>
      </p:sp>
    </p:spTree>
    <p:extLst>
      <p:ext uri="{BB962C8B-B14F-4D97-AF65-F5344CB8AC3E}">
        <p14:creationId xmlns:p14="http://schemas.microsoft.com/office/powerpoint/2010/main" val="598470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Today’s training is focused on XXXXXX (add the connection to the one/or more of the five student learning outcomes or one/or more of the three adult levers in shaping academic success. Make this connection explicitly).  </a:t>
            </a:r>
          </a:p>
          <a:p>
            <a:r>
              <a:rPr lang="en-US" dirty="0"/>
              <a:t/>
            </a:r>
            <a:br>
              <a:rPr lang="en-US" dirty="0"/>
            </a:br>
            <a:r>
              <a:rPr lang="en-US" dirty="0"/>
              <a:t>During this training, we want you to focus on how the content and experience can help you, as a critical adult in our system, provide our students every opportunity to be a world class learner. How can you take every opportunity to be a world changer for your students?</a:t>
            </a:r>
          </a:p>
          <a:p>
            <a:endParaRPr lang="en-US" dirty="0"/>
          </a:p>
          <a:p>
            <a:r>
              <a:rPr lang="en-US" dirty="0"/>
              <a:t>Don’t forget the last slide at the end, focused on reflecting on using the learning from this session.</a:t>
            </a:r>
          </a:p>
          <a:p>
            <a:endParaRPr lang="en-US" dirty="0"/>
          </a:p>
        </p:txBody>
      </p:sp>
      <p:sp>
        <p:nvSpPr>
          <p:cNvPr id="4" name="Slide Number Placeholder 3"/>
          <p:cNvSpPr>
            <a:spLocks noGrp="1"/>
          </p:cNvSpPr>
          <p:nvPr>
            <p:ph type="sldNum" sz="quarter" idx="5"/>
          </p:nvPr>
        </p:nvSpPr>
        <p:spPr/>
        <p:txBody>
          <a:bodyPr/>
          <a:lstStyle/>
          <a:p>
            <a:fld id="{431E2366-012F-7B4B-B488-7CFDDF1D4B91}" type="slidenum">
              <a:rPr lang="en-US" smtClean="0"/>
              <a:t>5</a:t>
            </a:fld>
            <a:endParaRPr lang="en-US"/>
          </a:p>
        </p:txBody>
      </p:sp>
    </p:spTree>
    <p:extLst>
      <p:ext uri="{BB962C8B-B14F-4D97-AF65-F5344CB8AC3E}">
        <p14:creationId xmlns:p14="http://schemas.microsoft.com/office/powerpoint/2010/main" val="2969850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Direct participants to the Together We Learn SharePoint site where all of the resources for your session is stored.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There are two ways to access the materials.  Either by going to the OLL SharePoint site from Office 365 OR by adding the Together We Learn app to the Launchpad in </a:t>
            </a:r>
            <a:r>
              <a:rPr lang="en-US" dirty="0" err="1"/>
              <a:t>myPascoConnect</a:t>
            </a:r>
            <a:r>
              <a:rPr lang="en-US" dirty="0"/>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first directions are for those who want to navigate to the resources from the Office for Leading and Learning SharePoint site.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set of directions will show participants how to add an app to their launchpad in </a:t>
            </a:r>
            <a:r>
              <a:rPr lang="en-US" dirty="0" err="1"/>
              <a:t>myPascoConnect</a:t>
            </a:r>
            <a:r>
              <a:rPr lang="en-US" dirty="0"/>
              <a:t> for a direct link to the Together We Learn SharePoint site so they have it easily accessible.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Then direct participants to select the appropriate category (Elementary, Secondary, of All)  for your session to get to the folder titled for your session. </a:t>
            </a:r>
          </a:p>
          <a:p>
            <a:endParaRPr lang="en-US" dirty="0"/>
          </a:p>
        </p:txBody>
      </p:sp>
      <p:sp>
        <p:nvSpPr>
          <p:cNvPr id="4" name="Slide Number Placeholder 3"/>
          <p:cNvSpPr>
            <a:spLocks noGrp="1"/>
          </p:cNvSpPr>
          <p:nvPr>
            <p:ph type="sldNum" sz="quarter" idx="5"/>
          </p:nvPr>
        </p:nvSpPr>
        <p:spPr/>
        <p:txBody>
          <a:bodyPr/>
          <a:lstStyle/>
          <a:p>
            <a:fld id="{431E2366-012F-7B4B-B488-7CFDDF1D4B91}" type="slidenum">
              <a:rPr lang="en-US" smtClean="0"/>
              <a:t>6</a:t>
            </a:fld>
            <a:endParaRPr lang="en-US"/>
          </a:p>
        </p:txBody>
      </p:sp>
    </p:spTree>
    <p:extLst>
      <p:ext uri="{BB962C8B-B14F-4D97-AF65-F5344CB8AC3E}">
        <p14:creationId xmlns:p14="http://schemas.microsoft.com/office/powerpoint/2010/main" val="4128618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1E2366-012F-7B4B-B488-7CFDDF1D4B91}" type="slidenum">
              <a:rPr lang="en-US" smtClean="0"/>
              <a:t>11</a:t>
            </a:fld>
            <a:endParaRPr lang="en-US"/>
          </a:p>
        </p:txBody>
      </p:sp>
    </p:spTree>
    <p:extLst>
      <p:ext uri="{BB962C8B-B14F-4D97-AF65-F5344CB8AC3E}">
        <p14:creationId xmlns:p14="http://schemas.microsoft.com/office/powerpoint/2010/main" val="2765969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Please be sure that you end every session with an opportunity for participants to reflect on their learning for application during the 19-20 school year.  </a:t>
            </a:r>
          </a:p>
        </p:txBody>
      </p:sp>
      <p:sp>
        <p:nvSpPr>
          <p:cNvPr id="4" name="Slide Number Placeholder 3"/>
          <p:cNvSpPr>
            <a:spLocks noGrp="1"/>
          </p:cNvSpPr>
          <p:nvPr>
            <p:ph type="sldNum" sz="quarter" idx="5"/>
          </p:nvPr>
        </p:nvSpPr>
        <p:spPr/>
        <p:txBody>
          <a:bodyPr/>
          <a:lstStyle/>
          <a:p>
            <a:fld id="{431E2366-012F-7B4B-B488-7CFDDF1D4B91}" type="slidenum">
              <a:rPr lang="en-US" smtClean="0"/>
              <a:t>22</a:t>
            </a:fld>
            <a:endParaRPr lang="en-US"/>
          </a:p>
        </p:txBody>
      </p:sp>
    </p:spTree>
    <p:extLst>
      <p:ext uri="{BB962C8B-B14F-4D97-AF65-F5344CB8AC3E}">
        <p14:creationId xmlns:p14="http://schemas.microsoft.com/office/powerpoint/2010/main" val="2841327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1E2366-012F-7B4B-B488-7CFDDF1D4B91}" type="slidenum">
              <a:rPr lang="en-US" smtClean="0"/>
              <a:t>24</a:t>
            </a:fld>
            <a:endParaRPr lang="en-US"/>
          </a:p>
        </p:txBody>
      </p:sp>
    </p:spTree>
    <p:extLst>
      <p:ext uri="{BB962C8B-B14F-4D97-AF65-F5344CB8AC3E}">
        <p14:creationId xmlns:p14="http://schemas.microsoft.com/office/powerpoint/2010/main" val="1707469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diagramData" Target="../diagrams/data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tiff"/><Relationship Id="rId4"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eg"/><Relationship Id="rId3" Type="http://schemas.openxmlformats.org/officeDocument/2006/relationships/image" Target="../media/image1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Master" Target="../slideMasters/slideMaster1.xml"/><Relationship Id="rId2" Type="http://schemas.openxmlformats.org/officeDocument/2006/relationships/image" Target="../media/image16.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AD474D-FDD6-014E-9E09-C4F08EC820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C7A00C8-6271-1F41-8A5C-52E910D0F466}"/>
              </a:ext>
            </a:extLst>
          </p:cNvPr>
          <p:cNvSpPr>
            <a:spLocks noGrp="1"/>
          </p:cNvSpPr>
          <p:nvPr>
            <p:ph idx="1"/>
          </p:nvPr>
        </p:nvSpPr>
        <p:spPr>
          <a:xfrm>
            <a:off x="457200" y="1671638"/>
            <a:ext cx="8443913" cy="5043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414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91580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B9F90E3-3B7D-FB4D-9B81-3009940E86CA}"/>
              </a:ext>
            </a:extLst>
          </p:cNvPr>
          <p:cNvSpPr/>
          <p:nvPr userDrawn="1"/>
        </p:nvSpPr>
        <p:spPr>
          <a:xfrm>
            <a:off x="0" y="1145241"/>
            <a:ext cx="9144000" cy="5897818"/>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860A5802-57ED-E842-9CF1-C5C38644F31E}"/>
              </a:ext>
            </a:extLst>
          </p:cNvPr>
          <p:cNvSpPr/>
          <p:nvPr userDrawn="1"/>
        </p:nvSpPr>
        <p:spPr>
          <a:xfrm>
            <a:off x="724010" y="1125404"/>
            <a:ext cx="7695980" cy="44434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85800" y="82091"/>
            <a:ext cx="7772400" cy="926656"/>
          </a:xfrm>
        </p:spPr>
        <p:txBody>
          <a:bodyPr/>
          <a:lstStyle>
            <a:lvl1pPr>
              <a:defRPr>
                <a:solidFill>
                  <a:schemeClr val="bg1"/>
                </a:solidFill>
              </a:defRPr>
            </a:lvl1pPr>
          </a:lstStyle>
          <a:p>
            <a:r>
              <a:rPr lang="en-US" dirty="0"/>
              <a:t>Insert Your Session Title Here</a:t>
            </a:r>
          </a:p>
        </p:txBody>
      </p:sp>
      <p:cxnSp>
        <p:nvCxnSpPr>
          <p:cNvPr id="12" name="Straight Connector 11">
            <a:extLst>
              <a:ext uri="{FF2B5EF4-FFF2-40B4-BE49-F238E27FC236}">
                <a16:creationId xmlns:a16="http://schemas.microsoft.com/office/drawing/2014/main" xmlns="" id="{7B1D99BB-5883-1244-B8DA-75BCC66358EC}"/>
              </a:ext>
            </a:extLst>
          </p:cNvPr>
          <p:cNvCxnSpPr/>
          <p:nvPr userDrawn="1"/>
        </p:nvCxnSpPr>
        <p:spPr>
          <a:xfrm>
            <a:off x="0" y="1105569"/>
            <a:ext cx="9144000" cy="0"/>
          </a:xfrm>
          <a:prstGeom prst="line">
            <a:avLst/>
          </a:prstGeom>
          <a:ln w="57150" cmpd="sng">
            <a:solidFill>
              <a:srgbClr val="8BBB1D"/>
            </a:solidFill>
          </a:ln>
        </p:spPr>
        <p:style>
          <a:lnRef idx="2">
            <a:schemeClr val="accent1"/>
          </a:lnRef>
          <a:fillRef idx="0">
            <a:schemeClr val="accent1"/>
          </a:fillRef>
          <a:effectRef idx="1">
            <a:schemeClr val="accent1"/>
          </a:effectRef>
          <a:fontRef idx="minor">
            <a:schemeClr val="tx1"/>
          </a:fontRef>
        </p:style>
      </p:cxnSp>
      <p:pic>
        <p:nvPicPr>
          <p:cNvPr id="13" name="Picture 12" descr="Screen Shot 2015-06-08 at 2.47.39 PM.png">
            <a:extLst>
              <a:ext uri="{FF2B5EF4-FFF2-40B4-BE49-F238E27FC236}">
                <a16:creationId xmlns:a16="http://schemas.microsoft.com/office/drawing/2014/main" xmlns="" id="{106BCE0B-1E2E-CF48-9C67-8F524CD8B7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68976" y="1177678"/>
            <a:ext cx="5606047" cy="4194498"/>
          </a:xfrm>
          <a:prstGeom prst="rect">
            <a:avLst/>
          </a:prstGeom>
        </p:spPr>
      </p:pic>
      <p:sp>
        <p:nvSpPr>
          <p:cNvPr id="14" name="TextBox 13">
            <a:extLst>
              <a:ext uri="{FF2B5EF4-FFF2-40B4-BE49-F238E27FC236}">
                <a16:creationId xmlns:a16="http://schemas.microsoft.com/office/drawing/2014/main" xmlns="" id="{F09921FB-8657-D940-85BA-5568AADFD8E1}"/>
              </a:ext>
            </a:extLst>
          </p:cNvPr>
          <p:cNvSpPr txBox="1"/>
          <p:nvPr userDrawn="1"/>
        </p:nvSpPr>
        <p:spPr>
          <a:xfrm>
            <a:off x="0" y="5298581"/>
            <a:ext cx="9144000" cy="1477328"/>
          </a:xfrm>
          <a:prstGeom prst="rect">
            <a:avLst/>
          </a:prstGeom>
          <a:solidFill>
            <a:schemeClr val="bg1"/>
          </a:solidFill>
        </p:spPr>
        <p:txBody>
          <a:bodyPr wrap="square" rtlCol="0">
            <a:spAutoFit/>
          </a:bodyPr>
          <a:lstStyle/>
          <a:p>
            <a:pPr algn="ctr"/>
            <a:r>
              <a:rPr lang="en-US" b="1" u="sng" dirty="0"/>
              <a:t>Theory of Action</a:t>
            </a:r>
            <a:endParaRPr lang="en-US" dirty="0"/>
          </a:p>
          <a:p>
            <a:pPr algn="ctr"/>
            <a:r>
              <a:rPr lang="en-US" b="1" dirty="0"/>
              <a:t>If we </a:t>
            </a:r>
            <a:r>
              <a:rPr lang="en-US" dirty="0"/>
              <a:t>create a unifying vision of instructional excellence for our schools, </a:t>
            </a:r>
          </a:p>
          <a:p>
            <a:pPr algn="ctr"/>
            <a:r>
              <a:rPr lang="en-US" dirty="0"/>
              <a:t>define the behaviors we believe will lead to success in schools </a:t>
            </a:r>
          </a:p>
          <a:p>
            <a:pPr algn="ctr"/>
            <a:r>
              <a:rPr lang="en-US" dirty="0"/>
              <a:t>and provide the necessary supports from our teams, </a:t>
            </a:r>
          </a:p>
          <a:p>
            <a:pPr algn="ctr"/>
            <a:r>
              <a:rPr lang="en-US" b="1" dirty="0"/>
              <a:t>then, </a:t>
            </a:r>
            <a:r>
              <a:rPr lang="en-US" dirty="0"/>
              <a:t>staff efficacy and student achievement will increase. </a:t>
            </a:r>
          </a:p>
        </p:txBody>
      </p:sp>
    </p:spTree>
    <p:extLst>
      <p:ext uri="{BB962C8B-B14F-4D97-AF65-F5344CB8AC3E}">
        <p14:creationId xmlns:p14="http://schemas.microsoft.com/office/powerpoint/2010/main" val="12608321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21" descr="A close up of a logo&#10;&#10;Description generated with high confidence">
            <a:extLst>
              <a:ext uri="{FF2B5EF4-FFF2-40B4-BE49-F238E27FC236}">
                <a16:creationId xmlns:a16="http://schemas.microsoft.com/office/drawing/2014/main" xmlns="" id="{D2CD5691-F552-2944-AD42-8C9423AA7E2A}"/>
              </a:ext>
            </a:extLst>
          </p:cNvPr>
          <p:cNvPicPr>
            <a:picLocks noChangeAspect="1"/>
          </p:cNvPicPr>
          <p:nvPr userDrawn="1"/>
        </p:nvPicPr>
        <p:blipFill>
          <a:blip r:embed="rId2"/>
          <a:stretch>
            <a:fillRect/>
          </a:stretch>
        </p:blipFill>
        <p:spPr>
          <a:xfrm>
            <a:off x="0" y="953219"/>
            <a:ext cx="9144000" cy="6093094"/>
          </a:xfrm>
          <a:prstGeom prst="rect">
            <a:avLst/>
          </a:prstGeom>
        </p:spPr>
      </p:pic>
      <p:sp>
        <p:nvSpPr>
          <p:cNvPr id="9" name="Rectangle 8">
            <a:extLst>
              <a:ext uri="{FF2B5EF4-FFF2-40B4-BE49-F238E27FC236}">
                <a16:creationId xmlns:a16="http://schemas.microsoft.com/office/drawing/2014/main" xmlns="" id="{B96E4962-93CC-D248-8FFA-278C483FA152}"/>
              </a:ext>
            </a:extLst>
          </p:cNvPr>
          <p:cNvSpPr/>
          <p:nvPr userDrawn="1"/>
        </p:nvSpPr>
        <p:spPr>
          <a:xfrm>
            <a:off x="0" y="5903313"/>
            <a:ext cx="785813" cy="9546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xmlns="" id="{6CE2849E-000A-3E43-814D-F0ACE80930C2}"/>
              </a:ext>
            </a:extLst>
          </p:cNvPr>
          <p:cNvSpPr txBox="1"/>
          <p:nvPr userDrawn="1"/>
        </p:nvSpPr>
        <p:spPr>
          <a:xfrm>
            <a:off x="1" y="14288"/>
            <a:ext cx="9143999" cy="1446550"/>
          </a:xfrm>
          <a:prstGeom prst="rect">
            <a:avLst/>
          </a:prstGeom>
          <a:noFill/>
        </p:spPr>
        <p:txBody>
          <a:bodyPr wrap="square" rtlCol="0">
            <a:spAutoFit/>
          </a:bodyPr>
          <a:lstStyle/>
          <a:p>
            <a:pPr algn="ctr"/>
            <a:r>
              <a:rPr lang="en-US" sz="4400" b="1" dirty="0">
                <a:solidFill>
                  <a:schemeClr val="bg1"/>
                </a:solidFill>
                <a:cs typeface="Calibri"/>
              </a:rPr>
              <a:t>Common Vision of </a:t>
            </a:r>
            <a:br>
              <a:rPr lang="en-US" sz="4400" b="1" dirty="0">
                <a:solidFill>
                  <a:schemeClr val="bg1"/>
                </a:solidFill>
                <a:cs typeface="Calibri"/>
              </a:rPr>
            </a:br>
            <a:r>
              <a:rPr lang="en-US" sz="4400" b="1" dirty="0">
                <a:solidFill>
                  <a:schemeClr val="bg1"/>
                </a:solidFill>
                <a:cs typeface="Calibri"/>
              </a:rPr>
              <a:t>Instructional Excellence</a:t>
            </a:r>
            <a:endParaRPr lang="en-US" sz="4400" dirty="0"/>
          </a:p>
        </p:txBody>
      </p:sp>
    </p:spTree>
    <p:extLst>
      <p:ext uri="{BB962C8B-B14F-4D97-AF65-F5344CB8AC3E}">
        <p14:creationId xmlns:p14="http://schemas.microsoft.com/office/powerpoint/2010/main" val="8543450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xmlns="" id="{A8A5CE99-716C-7F42-9660-F73FC5D725A0}"/>
              </a:ext>
            </a:extLst>
          </p:cNvPr>
          <p:cNvGraphicFramePr/>
          <p:nvPr userDrawn="1">
            <p:extLst>
              <p:ext uri="{D42A27DB-BD31-4B8C-83A1-F6EECF244321}">
                <p14:modId xmlns:p14="http://schemas.microsoft.com/office/powerpoint/2010/main" val="854553698"/>
              </p:ext>
            </p:extLst>
          </p:nvPr>
        </p:nvGraphicFramePr>
        <p:xfrm>
          <a:off x="94146" y="1706421"/>
          <a:ext cx="8918916" cy="4967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xmlns="" id="{CE14226D-1BDE-BA43-A41C-59BFADB1D085}"/>
              </a:ext>
            </a:extLst>
          </p:cNvPr>
          <p:cNvPicPr>
            <a:picLocks noChangeAspect="1"/>
          </p:cNvPicPr>
          <p:nvPr userDrawn="1"/>
        </p:nvPicPr>
        <p:blipFill>
          <a:blip r:embed="rId7"/>
          <a:stretch>
            <a:fillRect/>
          </a:stretch>
        </p:blipFill>
        <p:spPr>
          <a:xfrm>
            <a:off x="3345139" y="4607412"/>
            <a:ext cx="2416930" cy="1811740"/>
          </a:xfrm>
          <a:prstGeom prst="rect">
            <a:avLst/>
          </a:prstGeom>
        </p:spPr>
      </p:pic>
      <p:sp>
        <p:nvSpPr>
          <p:cNvPr id="6" name="TextBox 5">
            <a:extLst>
              <a:ext uri="{FF2B5EF4-FFF2-40B4-BE49-F238E27FC236}">
                <a16:creationId xmlns:a16="http://schemas.microsoft.com/office/drawing/2014/main" xmlns="" id="{08740AED-0BF7-734D-9BE8-C79F77DCEACE}"/>
              </a:ext>
            </a:extLst>
          </p:cNvPr>
          <p:cNvSpPr txBox="1"/>
          <p:nvPr userDrawn="1"/>
        </p:nvSpPr>
        <p:spPr>
          <a:xfrm>
            <a:off x="0" y="391921"/>
            <a:ext cx="9144000" cy="769441"/>
          </a:xfrm>
          <a:prstGeom prst="rect">
            <a:avLst/>
          </a:prstGeom>
          <a:noFill/>
        </p:spPr>
        <p:txBody>
          <a:bodyPr wrap="square" rtlCol="0">
            <a:spAutoFit/>
          </a:bodyPr>
          <a:lstStyle/>
          <a:p>
            <a:pPr algn="ctr"/>
            <a:r>
              <a:rPr lang="en-US" sz="4400" b="1" kern="1200" dirty="0">
                <a:solidFill>
                  <a:schemeClr val="bg1"/>
                </a:solidFill>
                <a:latin typeface="+mn-lt"/>
                <a:ea typeface="+mn-ea"/>
                <a:cs typeface="Arial"/>
              </a:rPr>
              <a:t>Shaping a Vision for Academic Success</a:t>
            </a:r>
            <a:endParaRPr lang="en-US" sz="4400" dirty="0"/>
          </a:p>
        </p:txBody>
      </p:sp>
    </p:spTree>
    <p:extLst>
      <p:ext uri="{BB962C8B-B14F-4D97-AF65-F5344CB8AC3E}">
        <p14:creationId xmlns:p14="http://schemas.microsoft.com/office/powerpoint/2010/main" val="34010872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E81E7BF0-13E2-E44B-B1CD-476AA1293EA9}"/>
              </a:ext>
            </a:extLst>
          </p:cNvPr>
          <p:cNvSpPr/>
          <p:nvPr userDrawn="1"/>
        </p:nvSpPr>
        <p:spPr>
          <a:xfrm>
            <a:off x="0" y="5972175"/>
            <a:ext cx="828675" cy="8858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xmlns="" id="{89891F1B-F779-E74C-ACA1-0FDE02EF28D3}"/>
              </a:ext>
            </a:extLst>
          </p:cNvPr>
          <p:cNvGrpSpPr/>
          <p:nvPr userDrawn="1"/>
        </p:nvGrpSpPr>
        <p:grpSpPr>
          <a:xfrm>
            <a:off x="339109" y="2017492"/>
            <a:ext cx="4232891" cy="4140422"/>
            <a:chOff x="2117930" y="1888903"/>
            <a:chExt cx="4825096" cy="4354735"/>
          </a:xfrm>
        </p:grpSpPr>
        <p:pic>
          <p:nvPicPr>
            <p:cNvPr id="4" name="Picture 3">
              <a:extLst>
                <a:ext uri="{FF2B5EF4-FFF2-40B4-BE49-F238E27FC236}">
                  <a16:creationId xmlns:a16="http://schemas.microsoft.com/office/drawing/2014/main" xmlns="" id="{BAAAB236-91BA-A14B-9ED4-CF3BAAA34F49}"/>
                </a:ext>
              </a:extLst>
            </p:cNvPr>
            <p:cNvPicPr>
              <a:picLocks noChangeAspect="1"/>
            </p:cNvPicPr>
            <p:nvPr/>
          </p:nvPicPr>
          <p:blipFill rotWithShape="1">
            <a:blip r:embed="rId2"/>
            <a:srcRect l="12416" t="7980" r="15052" b="11707"/>
            <a:stretch/>
          </p:blipFill>
          <p:spPr>
            <a:xfrm>
              <a:off x="2252543" y="2028826"/>
              <a:ext cx="4690483" cy="4214812"/>
            </a:xfrm>
            <a:prstGeom prst="rect">
              <a:avLst/>
            </a:prstGeom>
          </p:spPr>
        </p:pic>
        <p:sp>
          <p:nvSpPr>
            <p:cNvPr id="5" name="TextBox 4">
              <a:extLst>
                <a:ext uri="{FF2B5EF4-FFF2-40B4-BE49-F238E27FC236}">
                  <a16:creationId xmlns:a16="http://schemas.microsoft.com/office/drawing/2014/main" xmlns="" id="{2E54346B-3D30-DF41-80CE-FC90FD039D3C}"/>
                </a:ext>
              </a:extLst>
            </p:cNvPr>
            <p:cNvSpPr txBox="1"/>
            <p:nvPr/>
          </p:nvSpPr>
          <p:spPr>
            <a:xfrm>
              <a:off x="3794896" y="5124955"/>
              <a:ext cx="1605776" cy="923330"/>
            </a:xfrm>
            <a:prstGeom prst="rect">
              <a:avLst/>
            </a:prstGeom>
            <a:noFill/>
          </p:spPr>
          <p:txBody>
            <a:bodyPr wrap="square" rtlCol="0">
              <a:spAutoFit/>
            </a:bodyPr>
            <a:lstStyle/>
            <a:p>
              <a:pPr algn="ctr"/>
              <a:r>
                <a:rPr lang="en-US" b="1" i="1" dirty="0">
                  <a:solidFill>
                    <a:srgbClr val="FF0000"/>
                  </a:solidFill>
                </a:rPr>
                <a:t>Equitable</a:t>
              </a:r>
            </a:p>
            <a:p>
              <a:pPr algn="ctr"/>
              <a:r>
                <a:rPr lang="en-US" b="1" i="1" dirty="0">
                  <a:solidFill>
                    <a:srgbClr val="FF0000"/>
                  </a:solidFill>
                </a:rPr>
                <a:t>Instructional Practices</a:t>
              </a:r>
            </a:p>
          </p:txBody>
        </p:sp>
        <p:sp>
          <p:nvSpPr>
            <p:cNvPr id="6" name="TextBox 5">
              <a:extLst>
                <a:ext uri="{FF2B5EF4-FFF2-40B4-BE49-F238E27FC236}">
                  <a16:creationId xmlns:a16="http://schemas.microsoft.com/office/drawing/2014/main" xmlns="" id="{BBC405DF-1DA8-C047-A3A4-653B887F7D1E}"/>
                </a:ext>
              </a:extLst>
            </p:cNvPr>
            <p:cNvSpPr txBox="1"/>
            <p:nvPr/>
          </p:nvSpPr>
          <p:spPr>
            <a:xfrm>
              <a:off x="2117930" y="3885786"/>
              <a:ext cx="1938081" cy="971123"/>
            </a:xfrm>
            <a:prstGeom prst="rect">
              <a:avLst/>
            </a:prstGeom>
            <a:noFill/>
          </p:spPr>
          <p:txBody>
            <a:bodyPr wrap="square" rtlCol="0">
              <a:spAutoFit/>
            </a:bodyPr>
            <a:lstStyle/>
            <a:p>
              <a:pPr algn="ctr"/>
              <a:r>
                <a:rPr lang="en-US" b="1" i="1" dirty="0">
                  <a:solidFill>
                    <a:schemeClr val="tx2"/>
                  </a:solidFill>
                </a:rPr>
                <a:t>Compassionate School Environment</a:t>
              </a:r>
            </a:p>
          </p:txBody>
        </p:sp>
        <p:sp>
          <p:nvSpPr>
            <p:cNvPr id="7" name="TextBox 6">
              <a:extLst>
                <a:ext uri="{FF2B5EF4-FFF2-40B4-BE49-F238E27FC236}">
                  <a16:creationId xmlns:a16="http://schemas.microsoft.com/office/drawing/2014/main" xmlns="" id="{6295278F-A93F-7945-82CE-F37AA5006ACE}"/>
                </a:ext>
              </a:extLst>
            </p:cNvPr>
            <p:cNvSpPr txBox="1"/>
            <p:nvPr/>
          </p:nvSpPr>
          <p:spPr>
            <a:xfrm>
              <a:off x="5226204" y="4137416"/>
              <a:ext cx="1716822" cy="646331"/>
            </a:xfrm>
            <a:prstGeom prst="rect">
              <a:avLst/>
            </a:prstGeom>
            <a:noFill/>
          </p:spPr>
          <p:txBody>
            <a:bodyPr wrap="square" rtlCol="0">
              <a:spAutoFit/>
            </a:bodyPr>
            <a:lstStyle/>
            <a:p>
              <a:pPr algn="ctr"/>
              <a:r>
                <a:rPr lang="en-US" b="1" i="1" dirty="0">
                  <a:solidFill>
                    <a:schemeClr val="accent3">
                      <a:lumMod val="75000"/>
                    </a:schemeClr>
                  </a:solidFill>
                </a:rPr>
                <a:t>Rigorous Instruction</a:t>
              </a:r>
            </a:p>
          </p:txBody>
        </p:sp>
        <p:pic>
          <p:nvPicPr>
            <p:cNvPr id="8" name="Picture 7">
              <a:extLst>
                <a:ext uri="{FF2B5EF4-FFF2-40B4-BE49-F238E27FC236}">
                  <a16:creationId xmlns:a16="http://schemas.microsoft.com/office/drawing/2014/main" xmlns="" id="{8873B26E-E93D-3847-B59A-DE296D7551B7}"/>
                </a:ext>
              </a:extLst>
            </p:cNvPr>
            <p:cNvPicPr>
              <a:picLocks noChangeAspect="1"/>
            </p:cNvPicPr>
            <p:nvPr/>
          </p:nvPicPr>
          <p:blipFill>
            <a:blip r:embed="rId3"/>
            <a:stretch>
              <a:fillRect/>
            </a:stretch>
          </p:blipFill>
          <p:spPr>
            <a:xfrm>
              <a:off x="4047894" y="1888903"/>
              <a:ext cx="1115700" cy="676182"/>
            </a:xfrm>
            <a:prstGeom prst="rect">
              <a:avLst/>
            </a:prstGeom>
          </p:spPr>
        </p:pic>
      </p:grpSp>
      <p:pic>
        <p:nvPicPr>
          <p:cNvPr id="10" name="Picture 9">
            <a:extLst>
              <a:ext uri="{FF2B5EF4-FFF2-40B4-BE49-F238E27FC236}">
                <a16:creationId xmlns:a16="http://schemas.microsoft.com/office/drawing/2014/main" xmlns="" id="{4629BBE9-EAA4-5E4F-A85C-F5CB0BF15BB7}"/>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950181" y="1671640"/>
            <a:ext cx="3985706" cy="470058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xmlns="" id="{E09B7CB2-6895-D746-81EF-BC951CAB4421}"/>
              </a:ext>
            </a:extLst>
          </p:cNvPr>
          <p:cNvSpPr txBox="1"/>
          <p:nvPr userDrawn="1"/>
        </p:nvSpPr>
        <p:spPr>
          <a:xfrm>
            <a:off x="0" y="377067"/>
            <a:ext cx="9144000" cy="769441"/>
          </a:xfrm>
          <a:prstGeom prst="rect">
            <a:avLst/>
          </a:prstGeom>
          <a:noFill/>
        </p:spPr>
        <p:txBody>
          <a:bodyPr wrap="square" rtlCol="0">
            <a:spAutoFit/>
          </a:bodyPr>
          <a:lstStyle/>
          <a:p>
            <a:pPr algn="ctr"/>
            <a:r>
              <a:rPr lang="en-US" sz="4400" b="1" kern="1200" dirty="0">
                <a:solidFill>
                  <a:schemeClr val="bg1"/>
                </a:solidFill>
                <a:latin typeface="+mn-lt"/>
                <a:ea typeface="+mn-ea"/>
                <a:cs typeface="Arial"/>
              </a:rPr>
              <a:t>Our Dream!</a:t>
            </a:r>
            <a:endParaRPr lang="en-US" sz="4400" dirty="0"/>
          </a:p>
        </p:txBody>
      </p:sp>
    </p:spTree>
    <p:extLst>
      <p:ext uri="{BB962C8B-B14F-4D97-AF65-F5344CB8AC3E}">
        <p14:creationId xmlns:p14="http://schemas.microsoft.com/office/powerpoint/2010/main" val="38117880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D7868D8C-0937-F04F-A750-86CE982C75CD}"/>
              </a:ext>
            </a:extLst>
          </p:cNvPr>
          <p:cNvSpPr txBox="1"/>
          <p:nvPr userDrawn="1"/>
        </p:nvSpPr>
        <p:spPr>
          <a:xfrm>
            <a:off x="0" y="35636"/>
            <a:ext cx="9144000" cy="1446550"/>
          </a:xfrm>
          <a:prstGeom prst="rect">
            <a:avLst/>
          </a:prstGeom>
          <a:noFill/>
        </p:spPr>
        <p:txBody>
          <a:bodyPr wrap="square" rtlCol="0">
            <a:spAutoFit/>
          </a:bodyPr>
          <a:lstStyle/>
          <a:p>
            <a:pPr algn="ctr"/>
            <a:r>
              <a:rPr lang="en-US" sz="4400" b="1" dirty="0">
                <a:solidFill>
                  <a:schemeClr val="bg1"/>
                </a:solidFill>
              </a:rPr>
              <a:t>Access Session Resources </a:t>
            </a:r>
          </a:p>
          <a:p>
            <a:pPr algn="ctr"/>
            <a:r>
              <a:rPr lang="en-US" sz="4400" b="1" dirty="0">
                <a:solidFill>
                  <a:schemeClr val="bg1"/>
                </a:solidFill>
              </a:rPr>
              <a:t>Together We Learn SharePoint Site</a:t>
            </a:r>
          </a:p>
        </p:txBody>
      </p:sp>
      <p:sp>
        <p:nvSpPr>
          <p:cNvPr id="2" name="TextBox 1">
            <a:extLst>
              <a:ext uri="{FF2B5EF4-FFF2-40B4-BE49-F238E27FC236}">
                <a16:creationId xmlns:a16="http://schemas.microsoft.com/office/drawing/2014/main" xmlns="" id="{A5E28BE0-817D-ED42-9CA5-D5A16503D763}"/>
              </a:ext>
            </a:extLst>
          </p:cNvPr>
          <p:cNvSpPr txBox="1"/>
          <p:nvPr userDrawn="1"/>
        </p:nvSpPr>
        <p:spPr>
          <a:xfrm>
            <a:off x="322388" y="1763874"/>
            <a:ext cx="3235530" cy="400110"/>
          </a:xfrm>
          <a:prstGeom prst="rect">
            <a:avLst/>
          </a:prstGeom>
          <a:noFill/>
        </p:spPr>
        <p:txBody>
          <a:bodyPr wrap="square" rtlCol="0">
            <a:spAutoFit/>
          </a:bodyPr>
          <a:lstStyle/>
          <a:p>
            <a:r>
              <a:rPr lang="en-US" sz="2000" b="1" dirty="0"/>
              <a:t>Access via OLL SharePoint:</a:t>
            </a:r>
          </a:p>
        </p:txBody>
      </p:sp>
      <p:sp>
        <p:nvSpPr>
          <p:cNvPr id="13" name="TextBox 12">
            <a:extLst>
              <a:ext uri="{FF2B5EF4-FFF2-40B4-BE49-F238E27FC236}">
                <a16:creationId xmlns:a16="http://schemas.microsoft.com/office/drawing/2014/main" xmlns="" id="{4C49F775-0F50-5A40-95F0-15D7DB591A29}"/>
              </a:ext>
            </a:extLst>
          </p:cNvPr>
          <p:cNvSpPr txBox="1"/>
          <p:nvPr userDrawn="1"/>
        </p:nvSpPr>
        <p:spPr>
          <a:xfrm>
            <a:off x="283847" y="3504443"/>
            <a:ext cx="4159582" cy="400110"/>
          </a:xfrm>
          <a:prstGeom prst="rect">
            <a:avLst/>
          </a:prstGeom>
          <a:noFill/>
        </p:spPr>
        <p:txBody>
          <a:bodyPr wrap="square" rtlCol="0">
            <a:spAutoFit/>
          </a:bodyPr>
          <a:lstStyle/>
          <a:p>
            <a:r>
              <a:rPr lang="en-US" sz="2000" b="1" dirty="0"/>
              <a:t>OR Access via </a:t>
            </a:r>
            <a:r>
              <a:rPr lang="en-US" sz="2000" b="1" dirty="0" err="1"/>
              <a:t>myPascoConnect</a:t>
            </a:r>
            <a:r>
              <a:rPr lang="en-US" sz="2000" b="1" dirty="0"/>
              <a:t> App:</a:t>
            </a:r>
          </a:p>
        </p:txBody>
      </p:sp>
      <p:pic>
        <p:nvPicPr>
          <p:cNvPr id="14" name="Content Placeholder 6">
            <a:extLst>
              <a:ext uri="{FF2B5EF4-FFF2-40B4-BE49-F238E27FC236}">
                <a16:creationId xmlns:a16="http://schemas.microsoft.com/office/drawing/2014/main" xmlns="" id="{A03E357D-BA19-D740-A66F-C1A08092AE42}"/>
              </a:ext>
            </a:extLst>
          </p:cNvPr>
          <p:cNvPicPr>
            <a:picLocks noChangeAspect="1"/>
          </p:cNvPicPr>
          <p:nvPr userDrawn="1"/>
        </p:nvPicPr>
        <p:blipFill>
          <a:blip r:embed="rId2"/>
          <a:srcRect/>
          <a:stretch/>
        </p:blipFill>
        <p:spPr>
          <a:xfrm>
            <a:off x="283847" y="2469509"/>
            <a:ext cx="702016" cy="594013"/>
          </a:xfrm>
          <a:prstGeom prst="rect">
            <a:avLst/>
          </a:prstGeom>
        </p:spPr>
      </p:pic>
      <p:pic>
        <p:nvPicPr>
          <p:cNvPr id="15" name="Picture 14">
            <a:extLst>
              <a:ext uri="{FF2B5EF4-FFF2-40B4-BE49-F238E27FC236}">
                <a16:creationId xmlns:a16="http://schemas.microsoft.com/office/drawing/2014/main" xmlns="" id="{CB1888D2-4933-374E-8254-F9452AFCAA5F}"/>
              </a:ext>
            </a:extLst>
          </p:cNvPr>
          <p:cNvPicPr>
            <a:picLocks noChangeAspect="1"/>
          </p:cNvPicPr>
          <p:nvPr userDrawn="1"/>
        </p:nvPicPr>
        <p:blipFill rotWithShape="1">
          <a:blip r:embed="rId3"/>
          <a:srcRect l="10261" t="15169" r="17464" b="15068"/>
          <a:stretch/>
        </p:blipFill>
        <p:spPr>
          <a:xfrm>
            <a:off x="1465168" y="2469509"/>
            <a:ext cx="607289" cy="585451"/>
          </a:xfrm>
          <a:prstGeom prst="rect">
            <a:avLst/>
          </a:prstGeom>
        </p:spPr>
      </p:pic>
      <p:pic>
        <p:nvPicPr>
          <p:cNvPr id="16" name="Picture 15">
            <a:extLst>
              <a:ext uri="{FF2B5EF4-FFF2-40B4-BE49-F238E27FC236}">
                <a16:creationId xmlns:a16="http://schemas.microsoft.com/office/drawing/2014/main" xmlns="" id="{9707380E-1180-3C48-B586-9356502211D1}"/>
              </a:ext>
            </a:extLst>
          </p:cNvPr>
          <p:cNvPicPr>
            <a:picLocks noChangeAspect="1"/>
          </p:cNvPicPr>
          <p:nvPr userDrawn="1"/>
        </p:nvPicPr>
        <p:blipFill rotWithShape="1">
          <a:blip r:embed="rId4"/>
          <a:srcRect l="1850" t="4796" r="1850" b="33150"/>
          <a:stretch/>
        </p:blipFill>
        <p:spPr>
          <a:xfrm>
            <a:off x="2677975" y="2468310"/>
            <a:ext cx="1681365" cy="664778"/>
          </a:xfrm>
          <a:prstGeom prst="rect">
            <a:avLst/>
          </a:prstGeom>
        </p:spPr>
      </p:pic>
      <p:pic>
        <p:nvPicPr>
          <p:cNvPr id="17" name="Picture 16">
            <a:extLst>
              <a:ext uri="{FF2B5EF4-FFF2-40B4-BE49-F238E27FC236}">
                <a16:creationId xmlns:a16="http://schemas.microsoft.com/office/drawing/2014/main" xmlns="" id="{B12FCCF2-9341-7845-A87C-F2F65452C60C}"/>
              </a:ext>
            </a:extLst>
          </p:cNvPr>
          <p:cNvPicPr>
            <a:picLocks noChangeAspect="1"/>
          </p:cNvPicPr>
          <p:nvPr userDrawn="1"/>
        </p:nvPicPr>
        <p:blipFill rotWithShape="1">
          <a:blip r:embed="rId5"/>
          <a:srcRect r="6228" b="16287"/>
          <a:stretch/>
        </p:blipFill>
        <p:spPr>
          <a:xfrm>
            <a:off x="4964858" y="2468310"/>
            <a:ext cx="4041196" cy="585451"/>
          </a:xfrm>
          <a:prstGeom prst="rect">
            <a:avLst/>
          </a:prstGeom>
        </p:spPr>
      </p:pic>
      <p:sp>
        <p:nvSpPr>
          <p:cNvPr id="18" name="Right Arrow 17">
            <a:extLst>
              <a:ext uri="{FF2B5EF4-FFF2-40B4-BE49-F238E27FC236}">
                <a16:creationId xmlns:a16="http://schemas.microsoft.com/office/drawing/2014/main" xmlns="" id="{E13BF914-7CF5-6941-96C1-B8F5275977FA}"/>
              </a:ext>
            </a:extLst>
          </p:cNvPr>
          <p:cNvSpPr/>
          <p:nvPr userDrawn="1"/>
        </p:nvSpPr>
        <p:spPr>
          <a:xfrm>
            <a:off x="987858" y="2623332"/>
            <a:ext cx="330487" cy="2084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a:extLst>
              <a:ext uri="{FF2B5EF4-FFF2-40B4-BE49-F238E27FC236}">
                <a16:creationId xmlns:a16="http://schemas.microsoft.com/office/drawing/2014/main" xmlns="" id="{81DC1E1C-DC77-ED4E-B5FE-840CF0C684A2}"/>
              </a:ext>
            </a:extLst>
          </p:cNvPr>
          <p:cNvSpPr/>
          <p:nvPr userDrawn="1"/>
        </p:nvSpPr>
        <p:spPr>
          <a:xfrm rot="2402500">
            <a:off x="7548221" y="2131801"/>
            <a:ext cx="753237" cy="1320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nut 20">
            <a:extLst>
              <a:ext uri="{FF2B5EF4-FFF2-40B4-BE49-F238E27FC236}">
                <a16:creationId xmlns:a16="http://schemas.microsoft.com/office/drawing/2014/main" xmlns="" id="{AEF14D03-A162-A24E-97A0-C389C36F364E}"/>
              </a:ext>
            </a:extLst>
          </p:cNvPr>
          <p:cNvSpPr/>
          <p:nvPr userDrawn="1"/>
        </p:nvSpPr>
        <p:spPr>
          <a:xfrm>
            <a:off x="8113610" y="2457677"/>
            <a:ext cx="968981" cy="274896"/>
          </a:xfrm>
          <a:prstGeom prst="donu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Right Arrow 21">
            <a:extLst>
              <a:ext uri="{FF2B5EF4-FFF2-40B4-BE49-F238E27FC236}">
                <a16:creationId xmlns:a16="http://schemas.microsoft.com/office/drawing/2014/main" xmlns="" id="{47AEE825-C6A8-894A-B0B4-2D964F982140}"/>
              </a:ext>
            </a:extLst>
          </p:cNvPr>
          <p:cNvSpPr/>
          <p:nvPr userDrawn="1"/>
        </p:nvSpPr>
        <p:spPr>
          <a:xfrm>
            <a:off x="2191526" y="2623332"/>
            <a:ext cx="330487" cy="2084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a:extLst>
              <a:ext uri="{FF2B5EF4-FFF2-40B4-BE49-F238E27FC236}">
                <a16:creationId xmlns:a16="http://schemas.microsoft.com/office/drawing/2014/main" xmlns="" id="{033F6A24-5524-1A40-8161-2092A00DBFF0}"/>
              </a:ext>
            </a:extLst>
          </p:cNvPr>
          <p:cNvSpPr/>
          <p:nvPr userDrawn="1"/>
        </p:nvSpPr>
        <p:spPr>
          <a:xfrm>
            <a:off x="4515302" y="2627255"/>
            <a:ext cx="330487" cy="2084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8" descr="A screenshot of a cell phone&#10;&#10;Description generated with very high confidence">
            <a:extLst>
              <a:ext uri="{FF2B5EF4-FFF2-40B4-BE49-F238E27FC236}">
                <a16:creationId xmlns:a16="http://schemas.microsoft.com/office/drawing/2014/main" xmlns="" id="{70F7BA5A-8905-C640-8FD7-862ED7B22FC2}"/>
              </a:ext>
            </a:extLst>
          </p:cNvPr>
          <p:cNvPicPr>
            <a:picLocks noChangeAspect="1"/>
          </p:cNvPicPr>
          <p:nvPr userDrawn="1"/>
        </p:nvPicPr>
        <p:blipFill>
          <a:blip r:embed="rId6"/>
          <a:stretch>
            <a:fillRect/>
          </a:stretch>
        </p:blipFill>
        <p:spPr>
          <a:xfrm>
            <a:off x="3880306" y="4673321"/>
            <a:ext cx="2795490" cy="1564239"/>
          </a:xfrm>
          <a:prstGeom prst="rect">
            <a:avLst/>
          </a:prstGeom>
        </p:spPr>
      </p:pic>
      <p:sp>
        <p:nvSpPr>
          <p:cNvPr id="26" name="TextBox 25">
            <a:extLst>
              <a:ext uri="{FF2B5EF4-FFF2-40B4-BE49-F238E27FC236}">
                <a16:creationId xmlns:a16="http://schemas.microsoft.com/office/drawing/2014/main" xmlns="" id="{2A648068-2B5E-0748-84E0-6BA71BD2DF85}"/>
              </a:ext>
            </a:extLst>
          </p:cNvPr>
          <p:cNvSpPr txBox="1"/>
          <p:nvPr userDrawn="1"/>
        </p:nvSpPr>
        <p:spPr>
          <a:xfrm>
            <a:off x="283847" y="4103849"/>
            <a:ext cx="970011" cy="369332"/>
          </a:xfrm>
          <a:prstGeom prst="rect">
            <a:avLst/>
          </a:prstGeom>
          <a:noFill/>
        </p:spPr>
        <p:txBody>
          <a:bodyPr wrap="square" rtlCol="0">
            <a:spAutoFit/>
          </a:bodyPr>
          <a:lstStyle/>
          <a:p>
            <a:r>
              <a:rPr lang="en-US" sz="1800" dirty="0">
                <a:latin typeface="+mj-lt"/>
              </a:rPr>
              <a:t>Step 1</a:t>
            </a:r>
          </a:p>
        </p:txBody>
      </p:sp>
      <p:sp>
        <p:nvSpPr>
          <p:cNvPr id="27" name="TextBox 26">
            <a:extLst>
              <a:ext uri="{FF2B5EF4-FFF2-40B4-BE49-F238E27FC236}">
                <a16:creationId xmlns:a16="http://schemas.microsoft.com/office/drawing/2014/main" xmlns="" id="{66A74630-DB78-A046-8FA1-DF7F07967DEF}"/>
              </a:ext>
            </a:extLst>
          </p:cNvPr>
          <p:cNvSpPr txBox="1"/>
          <p:nvPr userDrawn="1"/>
        </p:nvSpPr>
        <p:spPr>
          <a:xfrm>
            <a:off x="1102737" y="4024401"/>
            <a:ext cx="217757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t>Click to + button to access Pasco County's App Library</a:t>
            </a:r>
          </a:p>
        </p:txBody>
      </p:sp>
      <p:sp>
        <p:nvSpPr>
          <p:cNvPr id="11" name="Rectangle 10">
            <a:extLst>
              <a:ext uri="{FF2B5EF4-FFF2-40B4-BE49-F238E27FC236}">
                <a16:creationId xmlns:a16="http://schemas.microsoft.com/office/drawing/2014/main" xmlns="" id="{31654BE3-321B-E143-8EC6-28AF777F0F98}"/>
              </a:ext>
            </a:extLst>
          </p:cNvPr>
          <p:cNvSpPr/>
          <p:nvPr userDrawn="1"/>
        </p:nvSpPr>
        <p:spPr>
          <a:xfrm>
            <a:off x="0" y="6007395"/>
            <a:ext cx="985863" cy="85060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Picture 3" descr="A screenshot of a cell phone&#10;&#10;Description generated with high confidence">
            <a:extLst>
              <a:ext uri="{FF2B5EF4-FFF2-40B4-BE49-F238E27FC236}">
                <a16:creationId xmlns:a16="http://schemas.microsoft.com/office/drawing/2014/main" xmlns="" id="{265E3E65-8620-744F-8F4E-91CF639BFF0F}"/>
              </a:ext>
            </a:extLst>
          </p:cNvPr>
          <p:cNvPicPr>
            <a:picLocks noChangeAspect="1"/>
          </p:cNvPicPr>
          <p:nvPr userDrawn="1"/>
        </p:nvPicPr>
        <p:blipFill>
          <a:blip r:embed="rId7"/>
          <a:stretch>
            <a:fillRect/>
          </a:stretch>
        </p:blipFill>
        <p:spPr>
          <a:xfrm>
            <a:off x="283847" y="4879704"/>
            <a:ext cx="3312612" cy="1357856"/>
          </a:xfrm>
          <a:prstGeom prst="rect">
            <a:avLst/>
          </a:prstGeom>
        </p:spPr>
      </p:pic>
      <p:sp>
        <p:nvSpPr>
          <p:cNvPr id="28" name="Right Arrow 27">
            <a:extLst>
              <a:ext uri="{FF2B5EF4-FFF2-40B4-BE49-F238E27FC236}">
                <a16:creationId xmlns:a16="http://schemas.microsoft.com/office/drawing/2014/main" xmlns="" id="{AABA47A2-B6AF-EC4A-87BB-907FF2F7EF3A}"/>
              </a:ext>
            </a:extLst>
          </p:cNvPr>
          <p:cNvSpPr/>
          <p:nvPr userDrawn="1"/>
        </p:nvSpPr>
        <p:spPr>
          <a:xfrm rot="7224069">
            <a:off x="1372462" y="4581789"/>
            <a:ext cx="330487" cy="2084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xmlns="" id="{B5EB0209-8353-9B46-8094-4FC72FD80CEE}"/>
              </a:ext>
            </a:extLst>
          </p:cNvPr>
          <p:cNvSpPr txBox="1"/>
          <p:nvPr userDrawn="1"/>
        </p:nvSpPr>
        <p:spPr>
          <a:xfrm>
            <a:off x="3874334" y="4102788"/>
            <a:ext cx="970011" cy="369332"/>
          </a:xfrm>
          <a:prstGeom prst="rect">
            <a:avLst/>
          </a:prstGeom>
          <a:noFill/>
        </p:spPr>
        <p:txBody>
          <a:bodyPr wrap="square" rtlCol="0">
            <a:spAutoFit/>
          </a:bodyPr>
          <a:lstStyle/>
          <a:p>
            <a:r>
              <a:rPr lang="en-US" sz="1800" dirty="0">
                <a:latin typeface="+mj-lt"/>
              </a:rPr>
              <a:t>Step 2</a:t>
            </a:r>
          </a:p>
        </p:txBody>
      </p:sp>
      <p:sp>
        <p:nvSpPr>
          <p:cNvPr id="30" name="TextBox 29">
            <a:extLst>
              <a:ext uri="{FF2B5EF4-FFF2-40B4-BE49-F238E27FC236}">
                <a16:creationId xmlns:a16="http://schemas.microsoft.com/office/drawing/2014/main" xmlns="" id="{E1554D93-B357-BC48-9215-619F7671F0AD}"/>
              </a:ext>
            </a:extLst>
          </p:cNvPr>
          <p:cNvSpPr txBox="1"/>
          <p:nvPr userDrawn="1"/>
        </p:nvSpPr>
        <p:spPr>
          <a:xfrm>
            <a:off x="4609024" y="4024401"/>
            <a:ext cx="230213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t>Search for the name of your </a:t>
            </a:r>
          </a:p>
          <a:p>
            <a:r>
              <a:rPr lang="en-US" sz="1400" dirty="0"/>
              <a:t>app: Together…</a:t>
            </a:r>
          </a:p>
        </p:txBody>
      </p:sp>
      <p:sp>
        <p:nvSpPr>
          <p:cNvPr id="31" name="Right Arrow 30">
            <a:extLst>
              <a:ext uri="{FF2B5EF4-FFF2-40B4-BE49-F238E27FC236}">
                <a16:creationId xmlns:a16="http://schemas.microsoft.com/office/drawing/2014/main" xmlns="" id="{A5CCD26C-6115-9E49-AA61-4FE354466155}"/>
              </a:ext>
            </a:extLst>
          </p:cNvPr>
          <p:cNvSpPr/>
          <p:nvPr userDrawn="1"/>
        </p:nvSpPr>
        <p:spPr>
          <a:xfrm rot="8040631">
            <a:off x="5034478" y="4533123"/>
            <a:ext cx="330487" cy="2084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xmlns="" id="{CABF9666-7A33-4642-9DDC-F64E9AF2C0FA}"/>
              </a:ext>
            </a:extLst>
          </p:cNvPr>
          <p:cNvSpPr txBox="1"/>
          <p:nvPr userDrawn="1"/>
        </p:nvSpPr>
        <p:spPr>
          <a:xfrm>
            <a:off x="6882521" y="4879704"/>
            <a:ext cx="970011" cy="369332"/>
          </a:xfrm>
          <a:prstGeom prst="rect">
            <a:avLst/>
          </a:prstGeom>
          <a:noFill/>
        </p:spPr>
        <p:txBody>
          <a:bodyPr wrap="square" rtlCol="0">
            <a:spAutoFit/>
          </a:bodyPr>
          <a:lstStyle/>
          <a:p>
            <a:r>
              <a:rPr lang="en-US" sz="1800" dirty="0">
                <a:latin typeface="+mj-lt"/>
              </a:rPr>
              <a:t>Step 3</a:t>
            </a:r>
          </a:p>
        </p:txBody>
      </p:sp>
      <p:sp>
        <p:nvSpPr>
          <p:cNvPr id="33" name="TextBox 32">
            <a:extLst>
              <a:ext uri="{FF2B5EF4-FFF2-40B4-BE49-F238E27FC236}">
                <a16:creationId xmlns:a16="http://schemas.microsoft.com/office/drawing/2014/main" xmlns="" id="{68DA9BDB-4E66-CF4F-B452-1EEF38125A08}"/>
              </a:ext>
            </a:extLst>
          </p:cNvPr>
          <p:cNvSpPr txBox="1"/>
          <p:nvPr userDrawn="1"/>
        </p:nvSpPr>
        <p:spPr>
          <a:xfrm>
            <a:off x="6882521" y="5297791"/>
            <a:ext cx="1509823"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cs typeface="Calibri"/>
              </a:rPr>
              <a:t>Click on Add to add the app to your LaunchPad</a:t>
            </a:r>
          </a:p>
        </p:txBody>
      </p:sp>
      <p:sp>
        <p:nvSpPr>
          <p:cNvPr id="34" name="Right Arrow 33">
            <a:extLst>
              <a:ext uri="{FF2B5EF4-FFF2-40B4-BE49-F238E27FC236}">
                <a16:creationId xmlns:a16="http://schemas.microsoft.com/office/drawing/2014/main" xmlns="" id="{925A1D2E-0BE1-214F-8D5A-83FF769D53DE}"/>
              </a:ext>
            </a:extLst>
          </p:cNvPr>
          <p:cNvSpPr/>
          <p:nvPr userDrawn="1"/>
        </p:nvSpPr>
        <p:spPr>
          <a:xfrm rot="10140089">
            <a:off x="4661809" y="5766750"/>
            <a:ext cx="2196569" cy="1543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18138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5C00381F-1F41-E843-BFC3-AD3EE28AEFF6}"/>
              </a:ext>
            </a:extLst>
          </p:cNvPr>
          <p:cNvSpPr txBox="1"/>
          <p:nvPr userDrawn="1"/>
        </p:nvSpPr>
        <p:spPr>
          <a:xfrm>
            <a:off x="457200" y="1914525"/>
            <a:ext cx="3371850" cy="4431983"/>
          </a:xfrm>
          <a:prstGeom prst="rect">
            <a:avLst/>
          </a:prstGeom>
          <a:noFill/>
        </p:spPr>
        <p:txBody>
          <a:bodyPr wrap="square" rtlCol="0">
            <a:spAutoFit/>
          </a:bodyPr>
          <a:lstStyle/>
          <a:p>
            <a:pPr marL="0" indent="0">
              <a:buNone/>
            </a:pPr>
            <a:r>
              <a:rPr lang="en-US" sz="2400" dirty="0"/>
              <a:t>How can your learning from today impact your daily instruction and support for students?</a:t>
            </a:r>
          </a:p>
          <a:p>
            <a:pPr marL="0" indent="0">
              <a:buNone/>
            </a:pPr>
            <a:endParaRPr lang="en-US" sz="2400" dirty="0"/>
          </a:p>
          <a:p>
            <a:pPr marL="0" indent="0">
              <a:buNone/>
            </a:pPr>
            <a:r>
              <a:rPr lang="en-US" sz="2400" dirty="0"/>
              <a:t>What will you do in 19-20 to give every student every opportunity to experience our Common Vision of Instructional Excellence?</a:t>
            </a:r>
          </a:p>
          <a:p>
            <a:endParaRPr lang="en-US" dirty="0"/>
          </a:p>
        </p:txBody>
      </p:sp>
      <p:pic>
        <p:nvPicPr>
          <p:cNvPr id="7" name="Picture 2">
            <a:extLst>
              <a:ext uri="{FF2B5EF4-FFF2-40B4-BE49-F238E27FC236}">
                <a16:creationId xmlns:a16="http://schemas.microsoft.com/office/drawing/2014/main" xmlns="" id="{11017F17-DAC4-9749-AD58-885087D16C6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20886" y="1596179"/>
            <a:ext cx="5323114" cy="528080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xmlns="" id="{FC2130D5-AF95-F845-B3B2-31552D069E2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028080" y="1752917"/>
            <a:ext cx="1552334" cy="192090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xmlns="" id="{0599E96C-48EE-D448-A866-F257EEEC4B85}"/>
              </a:ext>
            </a:extLst>
          </p:cNvPr>
          <p:cNvSpPr txBox="1"/>
          <p:nvPr userDrawn="1"/>
        </p:nvSpPr>
        <p:spPr>
          <a:xfrm>
            <a:off x="0" y="364413"/>
            <a:ext cx="9144000" cy="769441"/>
          </a:xfrm>
          <a:prstGeom prst="rect">
            <a:avLst/>
          </a:prstGeom>
          <a:noFill/>
        </p:spPr>
        <p:txBody>
          <a:bodyPr wrap="square" rtlCol="0">
            <a:spAutoFit/>
          </a:bodyPr>
          <a:lstStyle/>
          <a:p>
            <a:pPr algn="ctr"/>
            <a:r>
              <a:rPr lang="en-US" sz="4400" b="1" dirty="0">
                <a:solidFill>
                  <a:schemeClr val="bg1"/>
                </a:solidFill>
              </a:rPr>
              <a:t>Time to Reflect!</a:t>
            </a:r>
            <a:endParaRPr lang="en-US" sz="4400" b="1" dirty="0"/>
          </a:p>
        </p:txBody>
      </p:sp>
    </p:spTree>
    <p:extLst>
      <p:ext uri="{BB962C8B-B14F-4D97-AF65-F5344CB8AC3E}">
        <p14:creationId xmlns:p14="http://schemas.microsoft.com/office/powerpoint/2010/main" val="5552748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E67B0BF2-4FF9-D748-9107-F57E0177AC16}"/>
              </a:ext>
            </a:extLst>
          </p:cNvPr>
          <p:cNvSpPr/>
          <p:nvPr userDrawn="1"/>
        </p:nvSpPr>
        <p:spPr>
          <a:xfrm>
            <a:off x="2286000" y="1739591"/>
            <a:ext cx="6366290" cy="5016758"/>
          </a:xfrm>
          <a:prstGeom prst="rect">
            <a:avLst/>
          </a:prstGeom>
        </p:spPr>
        <p:txBody>
          <a:bodyPr wrap="square">
            <a:spAutoFit/>
          </a:bodyPr>
          <a:lstStyle/>
          <a:p>
            <a:pPr marL="285750" indent="-285750">
              <a:buFont typeface="Wingdings" pitchFamily="2" charset="2"/>
              <a:buChar char="q"/>
            </a:pPr>
            <a:r>
              <a:rPr lang="en-US" sz="3200" dirty="0"/>
              <a:t> Make sure you sign in for each session you attend</a:t>
            </a:r>
          </a:p>
          <a:p>
            <a:pPr marL="285750" indent="-285750">
              <a:buFont typeface="Wingdings" pitchFamily="2" charset="2"/>
              <a:buChar char="q"/>
            </a:pPr>
            <a:endParaRPr lang="en-US" sz="3200" dirty="0"/>
          </a:p>
          <a:p>
            <a:pPr marL="285750" indent="-285750">
              <a:buFont typeface="Wingdings" pitchFamily="2" charset="2"/>
              <a:buChar char="q"/>
            </a:pPr>
            <a:r>
              <a:rPr lang="en-US" sz="3200" dirty="0"/>
              <a:t> During the week of September 9</a:t>
            </a:r>
            <a:r>
              <a:rPr lang="en-US" sz="3200" baseline="30000" dirty="0"/>
              <a:t>th</a:t>
            </a:r>
            <a:r>
              <a:rPr lang="en-US" sz="3200" dirty="0"/>
              <a:t> you will receive an email with directions to complete a follow-up assignment</a:t>
            </a:r>
          </a:p>
          <a:p>
            <a:pPr marL="0" indent="0">
              <a:buFont typeface="Wingdings" pitchFamily="2" charset="2"/>
              <a:buNone/>
            </a:pPr>
            <a:endParaRPr lang="en-US" sz="3200" dirty="0"/>
          </a:p>
          <a:p>
            <a:pPr marL="285750" indent="-285750">
              <a:buFont typeface="Wingdings" pitchFamily="2" charset="2"/>
              <a:buChar char="q"/>
            </a:pPr>
            <a:r>
              <a:rPr lang="en-US" sz="3200" dirty="0"/>
              <a:t> Complete assignment and submit via my Learning by September 30</a:t>
            </a:r>
            <a:r>
              <a:rPr lang="en-US" sz="3200" baseline="30000" dirty="0"/>
              <a:t>th</a:t>
            </a:r>
            <a:r>
              <a:rPr lang="en-US" sz="3200" dirty="0"/>
              <a:t> </a:t>
            </a:r>
          </a:p>
        </p:txBody>
      </p:sp>
      <p:pic>
        <p:nvPicPr>
          <p:cNvPr id="6" name="Picture 5">
            <a:extLst>
              <a:ext uri="{FF2B5EF4-FFF2-40B4-BE49-F238E27FC236}">
                <a16:creationId xmlns:a16="http://schemas.microsoft.com/office/drawing/2014/main" xmlns="" id="{7ABACB54-8751-5B43-B4D5-71AC61E28211}"/>
              </a:ext>
            </a:extLst>
          </p:cNvPr>
          <p:cNvPicPr>
            <a:picLocks noChangeAspect="1"/>
          </p:cNvPicPr>
          <p:nvPr userDrawn="1"/>
        </p:nvPicPr>
        <p:blipFill>
          <a:blip r:embed="rId2"/>
          <a:stretch>
            <a:fillRect/>
          </a:stretch>
        </p:blipFill>
        <p:spPr>
          <a:xfrm>
            <a:off x="710938" y="1779962"/>
            <a:ext cx="1239716" cy="1143000"/>
          </a:xfrm>
          <a:prstGeom prst="rect">
            <a:avLst/>
          </a:prstGeom>
        </p:spPr>
      </p:pic>
      <p:pic>
        <p:nvPicPr>
          <p:cNvPr id="7" name="Picture 6">
            <a:extLst>
              <a:ext uri="{FF2B5EF4-FFF2-40B4-BE49-F238E27FC236}">
                <a16:creationId xmlns:a16="http://schemas.microsoft.com/office/drawing/2014/main" xmlns="" id="{7CB6729E-58CA-8A4E-9FAD-4AEF9FC99015}"/>
              </a:ext>
            </a:extLst>
          </p:cNvPr>
          <p:cNvPicPr>
            <a:picLocks noChangeAspect="1"/>
          </p:cNvPicPr>
          <p:nvPr userDrawn="1"/>
        </p:nvPicPr>
        <p:blipFill>
          <a:blip r:embed="rId3"/>
          <a:stretch>
            <a:fillRect/>
          </a:stretch>
        </p:blipFill>
        <p:spPr>
          <a:xfrm>
            <a:off x="569115" y="3548475"/>
            <a:ext cx="1381539" cy="1251292"/>
          </a:xfrm>
          <a:prstGeom prst="rect">
            <a:avLst/>
          </a:prstGeom>
        </p:spPr>
      </p:pic>
      <p:sp>
        <p:nvSpPr>
          <p:cNvPr id="9" name="Rectangle 8">
            <a:extLst>
              <a:ext uri="{FF2B5EF4-FFF2-40B4-BE49-F238E27FC236}">
                <a16:creationId xmlns:a16="http://schemas.microsoft.com/office/drawing/2014/main" xmlns="" id="{AC0CDAC9-CCEA-6F4C-A968-6C80ABBCDD32}"/>
              </a:ext>
            </a:extLst>
          </p:cNvPr>
          <p:cNvSpPr/>
          <p:nvPr userDrawn="1"/>
        </p:nvSpPr>
        <p:spPr>
          <a:xfrm>
            <a:off x="0" y="5972175"/>
            <a:ext cx="957263" cy="8858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85395F87-E880-0045-9FFA-2E441E1EEDD2}"/>
              </a:ext>
            </a:extLst>
          </p:cNvPr>
          <p:cNvPicPr>
            <a:picLocks noChangeAspect="1"/>
          </p:cNvPicPr>
          <p:nvPr userDrawn="1"/>
        </p:nvPicPr>
        <p:blipFill>
          <a:blip r:embed="rId4"/>
          <a:stretch>
            <a:fillRect/>
          </a:stretch>
        </p:blipFill>
        <p:spPr>
          <a:xfrm>
            <a:off x="710938" y="5423230"/>
            <a:ext cx="1095839" cy="1095839"/>
          </a:xfrm>
          <a:prstGeom prst="rect">
            <a:avLst/>
          </a:prstGeom>
        </p:spPr>
      </p:pic>
      <p:sp>
        <p:nvSpPr>
          <p:cNvPr id="10" name="TextBox 9">
            <a:extLst>
              <a:ext uri="{FF2B5EF4-FFF2-40B4-BE49-F238E27FC236}">
                <a16:creationId xmlns:a16="http://schemas.microsoft.com/office/drawing/2014/main" xmlns="" id="{FCB875CC-9119-C94E-9718-3806890AA683}"/>
              </a:ext>
            </a:extLst>
          </p:cNvPr>
          <p:cNvSpPr txBox="1"/>
          <p:nvPr userDrawn="1"/>
        </p:nvSpPr>
        <p:spPr>
          <a:xfrm>
            <a:off x="0" y="30364"/>
            <a:ext cx="9144000" cy="1446550"/>
          </a:xfrm>
          <a:prstGeom prst="rect">
            <a:avLst/>
          </a:prstGeom>
          <a:noFill/>
        </p:spPr>
        <p:txBody>
          <a:bodyPr wrap="square" rtlCol="0">
            <a:spAutoFit/>
          </a:bodyPr>
          <a:lstStyle/>
          <a:p>
            <a:pPr algn="ctr"/>
            <a:r>
              <a:rPr lang="en-US" sz="4400" b="1" dirty="0">
                <a:solidFill>
                  <a:schemeClr val="bg1"/>
                </a:solidFill>
              </a:rPr>
              <a:t>Do you want to earn </a:t>
            </a:r>
          </a:p>
          <a:p>
            <a:pPr algn="ctr"/>
            <a:r>
              <a:rPr lang="en-US" sz="4400" b="1" dirty="0">
                <a:solidFill>
                  <a:schemeClr val="bg1"/>
                </a:solidFill>
              </a:rPr>
              <a:t>in-service points?</a:t>
            </a:r>
          </a:p>
        </p:txBody>
      </p:sp>
    </p:spTree>
    <p:extLst>
      <p:ext uri="{BB962C8B-B14F-4D97-AF65-F5344CB8AC3E}">
        <p14:creationId xmlns:p14="http://schemas.microsoft.com/office/powerpoint/2010/main" val="17089669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C4F44030-6A4D-3B45-A085-DA25455D8481}"/>
              </a:ext>
            </a:extLst>
          </p:cNvPr>
          <p:cNvSpPr/>
          <p:nvPr userDrawn="1"/>
        </p:nvSpPr>
        <p:spPr>
          <a:xfrm>
            <a:off x="4450813" y="3244334"/>
            <a:ext cx="242374" cy="369332"/>
          </a:xfrm>
          <a:prstGeom prst="rect">
            <a:avLst/>
          </a:prstGeom>
        </p:spPr>
        <p:txBody>
          <a:bodyPr wrap="none">
            <a:spAutoFit/>
          </a:bodyPr>
          <a:lstStyle/>
          <a:p>
            <a:r>
              <a:rPr lang="en-US" b="0" i="0" dirty="0">
                <a:solidFill>
                  <a:srgbClr val="000000"/>
                </a:solidFill>
                <a:effectLst/>
                <a:latin typeface="Times" pitchFamily="2" charset="0"/>
              </a:rPr>
              <a:t> </a:t>
            </a:r>
            <a:endParaRPr lang="en-US" dirty="0"/>
          </a:p>
        </p:txBody>
      </p:sp>
      <p:sp>
        <p:nvSpPr>
          <p:cNvPr id="4" name="Rectangle 3">
            <a:extLst>
              <a:ext uri="{FF2B5EF4-FFF2-40B4-BE49-F238E27FC236}">
                <a16:creationId xmlns:a16="http://schemas.microsoft.com/office/drawing/2014/main" xmlns="" id="{002B32D8-B2EB-4541-99AA-44808FE84896}"/>
              </a:ext>
            </a:extLst>
          </p:cNvPr>
          <p:cNvSpPr/>
          <p:nvPr userDrawn="1"/>
        </p:nvSpPr>
        <p:spPr>
          <a:xfrm>
            <a:off x="4450813" y="3244334"/>
            <a:ext cx="242374" cy="369332"/>
          </a:xfrm>
          <a:prstGeom prst="rect">
            <a:avLst/>
          </a:prstGeom>
        </p:spPr>
        <p:txBody>
          <a:bodyPr wrap="none">
            <a:spAutoFit/>
          </a:bodyPr>
          <a:lstStyle/>
          <a:p>
            <a:r>
              <a:rPr lang="en-US" b="0" i="0" dirty="0">
                <a:solidFill>
                  <a:srgbClr val="000000"/>
                </a:solidFill>
                <a:effectLst/>
                <a:latin typeface="Times" pitchFamily="2" charset="0"/>
              </a:rPr>
              <a:t> </a:t>
            </a:r>
            <a:endParaRPr lang="en-US" dirty="0"/>
          </a:p>
        </p:txBody>
      </p:sp>
      <p:pic>
        <p:nvPicPr>
          <p:cNvPr id="1026" name="Picture 2">
            <a:extLst>
              <a:ext uri="{FF2B5EF4-FFF2-40B4-BE49-F238E27FC236}">
                <a16:creationId xmlns:a16="http://schemas.microsoft.com/office/drawing/2014/main" xmlns="" id="{20BDB672-44AE-7D4B-95E2-31EA00607BC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81043" y="4992459"/>
            <a:ext cx="3824287" cy="159090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F3403648-598A-5A4B-8CF4-4C723937E6A3}"/>
              </a:ext>
            </a:extLst>
          </p:cNvPr>
          <p:cNvSpPr/>
          <p:nvPr userDrawn="1"/>
        </p:nvSpPr>
        <p:spPr>
          <a:xfrm>
            <a:off x="457200" y="2040404"/>
            <a:ext cx="8229600" cy="2492990"/>
          </a:xfrm>
          <a:prstGeom prst="rect">
            <a:avLst/>
          </a:prstGeom>
        </p:spPr>
        <p:txBody>
          <a:bodyPr wrap="square">
            <a:spAutoFit/>
          </a:bodyPr>
          <a:lstStyle/>
          <a:p>
            <a:pPr algn="ctr" rtl="0" fontAlgn="base"/>
            <a:r>
              <a:rPr lang="en-US" sz="2800" b="0" i="1" u="none" strike="noStrike" dirty="0">
                <a:solidFill>
                  <a:srgbClr val="0D0D0D"/>
                </a:solidFill>
                <a:effectLst/>
                <a:latin typeface="+mj-lt"/>
              </a:rPr>
              <a:t>Your input is very valuable, and we ask</a:t>
            </a:r>
            <a:r>
              <a:rPr lang="en-US" sz="2800" b="0" i="0" dirty="0">
                <a:solidFill>
                  <a:srgbClr val="000000"/>
                </a:solidFill>
                <a:effectLst/>
                <a:latin typeface="+mj-lt"/>
              </a:rPr>
              <a:t>​</a:t>
            </a:r>
          </a:p>
          <a:p>
            <a:pPr algn="ctr" rtl="0" fontAlgn="base"/>
            <a:r>
              <a:rPr lang="en-US" sz="2800" b="0" i="1" u="none" strike="noStrike" dirty="0">
                <a:solidFill>
                  <a:srgbClr val="0D0D0D"/>
                </a:solidFill>
                <a:effectLst/>
                <a:latin typeface="+mj-lt"/>
              </a:rPr>
              <a:t>that you complete the evaluation surveys in </a:t>
            </a:r>
            <a:r>
              <a:rPr lang="en-US" sz="2800" b="0" i="1" u="none" strike="noStrike" dirty="0" err="1">
                <a:solidFill>
                  <a:srgbClr val="0D0D0D"/>
                </a:solidFill>
                <a:effectLst/>
                <a:latin typeface="+mj-lt"/>
              </a:rPr>
              <a:t>myPGS</a:t>
            </a:r>
            <a:r>
              <a:rPr lang="en-US" sz="2800" b="0" i="1" u="none" strike="noStrike" dirty="0">
                <a:solidFill>
                  <a:srgbClr val="0D0D0D"/>
                </a:solidFill>
                <a:effectLst/>
                <a:latin typeface="+mj-lt"/>
              </a:rPr>
              <a:t> for each session you attend. </a:t>
            </a:r>
          </a:p>
          <a:p>
            <a:pPr algn="ctr" rtl="0" fontAlgn="base"/>
            <a:r>
              <a:rPr lang="en-US" sz="2400" b="0" i="1" u="none" strike="noStrike" dirty="0">
                <a:solidFill>
                  <a:srgbClr val="0D0D0D"/>
                </a:solidFill>
                <a:effectLst/>
                <a:latin typeface="Calibri" panose="020F0502020204030204" pitchFamily="34" charset="0"/>
              </a:rPr>
              <a:t> </a:t>
            </a:r>
            <a:r>
              <a:rPr lang="en-US" sz="2400" b="0" i="0" dirty="0">
                <a:solidFill>
                  <a:srgbClr val="000000"/>
                </a:solidFill>
                <a:effectLst/>
                <a:latin typeface="Calibri" panose="020F0502020204030204" pitchFamily="34" charset="0"/>
              </a:rPr>
              <a:t>​</a:t>
            </a:r>
            <a:endParaRPr lang="en-US" sz="2400" b="0" i="0" dirty="0">
              <a:solidFill>
                <a:srgbClr val="000000"/>
              </a:solidFill>
              <a:effectLst/>
              <a:latin typeface="Segoe UI"/>
            </a:endParaRPr>
          </a:p>
          <a:p>
            <a:pPr algn="ctr" rtl="0" fontAlgn="base"/>
            <a:r>
              <a:rPr lang="en-US" sz="2400" b="0" i="0" dirty="0">
                <a:solidFill>
                  <a:srgbClr val="000000"/>
                </a:solidFill>
                <a:effectLst/>
                <a:latin typeface="Calibri" panose="020F0502020204030204" pitchFamily="34" charset="0"/>
              </a:rPr>
              <a:t>​</a:t>
            </a:r>
            <a:endParaRPr lang="en-US" sz="2400" b="0" i="0" dirty="0">
              <a:solidFill>
                <a:srgbClr val="000000"/>
              </a:solidFill>
              <a:effectLst/>
              <a:latin typeface="Segoe UI"/>
            </a:endParaRPr>
          </a:p>
          <a:p>
            <a:pPr algn="ctr" rtl="0" fontAlgn="base"/>
            <a:r>
              <a:rPr lang="en-US" sz="2400" b="0" i="0" u="none" strike="noStrike" dirty="0">
                <a:solidFill>
                  <a:srgbClr val="000000"/>
                </a:solidFill>
                <a:effectLst/>
                <a:latin typeface="Calibri" panose="020F0502020204030204" pitchFamily="34" charset="0"/>
              </a:rPr>
              <a:t> The surveys will be available in </a:t>
            </a:r>
            <a:r>
              <a:rPr lang="en-US" sz="2400" b="0" i="0" u="none" strike="noStrike" dirty="0" err="1">
                <a:solidFill>
                  <a:srgbClr val="000000"/>
                </a:solidFill>
                <a:effectLst/>
                <a:latin typeface="Calibri" panose="020F0502020204030204" pitchFamily="34" charset="0"/>
              </a:rPr>
              <a:t>myPGS</a:t>
            </a:r>
            <a:r>
              <a:rPr lang="en-US" sz="2400" b="0" i="0" u="none" strike="noStrike" dirty="0">
                <a:solidFill>
                  <a:srgbClr val="000000"/>
                </a:solidFill>
                <a:effectLst/>
                <a:latin typeface="Calibri" panose="020F0502020204030204" pitchFamily="34" charset="0"/>
              </a:rPr>
              <a:t> by the end of the week. </a:t>
            </a:r>
            <a:r>
              <a:rPr lang="en-US" sz="2400" b="0" i="0" dirty="0">
                <a:solidFill>
                  <a:srgbClr val="000000"/>
                </a:solidFill>
                <a:effectLst/>
                <a:latin typeface="Calibri" panose="020F0502020204030204" pitchFamily="34" charset="0"/>
              </a:rPr>
              <a:t>​</a:t>
            </a:r>
            <a:endParaRPr lang="en-US" sz="2400" b="0" i="0" dirty="0">
              <a:solidFill>
                <a:srgbClr val="000000"/>
              </a:solidFill>
              <a:effectLst/>
              <a:latin typeface="Segoe UI"/>
            </a:endParaRPr>
          </a:p>
        </p:txBody>
      </p:sp>
      <p:sp>
        <p:nvSpPr>
          <p:cNvPr id="6" name="TextBox 5">
            <a:extLst>
              <a:ext uri="{FF2B5EF4-FFF2-40B4-BE49-F238E27FC236}">
                <a16:creationId xmlns:a16="http://schemas.microsoft.com/office/drawing/2014/main" xmlns="" id="{47BEFEB4-5B29-324C-876F-E8E36296554E}"/>
              </a:ext>
            </a:extLst>
          </p:cNvPr>
          <p:cNvSpPr txBox="1"/>
          <p:nvPr userDrawn="1"/>
        </p:nvSpPr>
        <p:spPr>
          <a:xfrm>
            <a:off x="0" y="351235"/>
            <a:ext cx="9144000" cy="769441"/>
          </a:xfrm>
          <a:prstGeom prst="rect">
            <a:avLst/>
          </a:prstGeom>
          <a:noFill/>
        </p:spPr>
        <p:txBody>
          <a:bodyPr wrap="square" rtlCol="0">
            <a:spAutoFit/>
          </a:bodyPr>
          <a:lstStyle/>
          <a:p>
            <a:pPr algn="ctr"/>
            <a:r>
              <a:rPr lang="en-US" sz="4400" b="1" dirty="0">
                <a:solidFill>
                  <a:schemeClr val="bg1"/>
                </a:solidFill>
              </a:rPr>
              <a:t>Feedback Surveys</a:t>
            </a:r>
          </a:p>
        </p:txBody>
      </p:sp>
    </p:spTree>
    <p:extLst>
      <p:ext uri="{BB962C8B-B14F-4D97-AF65-F5344CB8AC3E}">
        <p14:creationId xmlns:p14="http://schemas.microsoft.com/office/powerpoint/2010/main" val="17578597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C601A2F-7AD3-9946-8759-3F2A9E226974}" type="datetimeFigureOut">
              <a:rPr lang="en-US" smtClean="0"/>
              <a:t>7/23/19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9AABD0D-2B6F-2741-80E5-055B9DE03F9F}" type="slidenum">
              <a:rPr lang="en-US" smtClean="0"/>
              <a:t>‹#›</a:t>
            </a:fld>
            <a:endParaRPr lang="en-US"/>
          </a:p>
        </p:txBody>
      </p:sp>
    </p:spTree>
    <p:extLst>
      <p:ext uri="{BB962C8B-B14F-4D97-AF65-F5344CB8AC3E}">
        <p14:creationId xmlns:p14="http://schemas.microsoft.com/office/powerpoint/2010/main" val="3886853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AC71DC-CF53-634D-A8D6-16FF985A740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776290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C601A2F-7AD3-9946-8759-3F2A9E226974}" type="datetimeFigureOut">
              <a:rPr lang="en-US" smtClean="0"/>
              <a:t>7/23/19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9AABD0D-2B6F-2741-80E5-055B9DE03F9F}" type="slidenum">
              <a:rPr lang="en-US" smtClean="0"/>
              <a:t>‹#›</a:t>
            </a:fld>
            <a:endParaRPr lang="en-US"/>
          </a:p>
        </p:txBody>
      </p:sp>
    </p:spTree>
    <p:extLst>
      <p:ext uri="{BB962C8B-B14F-4D97-AF65-F5344CB8AC3E}">
        <p14:creationId xmlns:p14="http://schemas.microsoft.com/office/powerpoint/2010/main" val="2601601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C601A2F-7AD3-9946-8759-3F2A9E226974}" type="datetimeFigureOut">
              <a:rPr lang="en-US" smtClean="0"/>
              <a:t>7/23/19</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9AABD0D-2B6F-2741-80E5-055B9DE03F9F}" type="slidenum">
              <a:rPr lang="en-US" smtClean="0"/>
              <a:t>‹#›</a:t>
            </a:fld>
            <a:endParaRPr lang="en-US"/>
          </a:p>
        </p:txBody>
      </p:sp>
    </p:spTree>
    <p:extLst>
      <p:ext uri="{BB962C8B-B14F-4D97-AF65-F5344CB8AC3E}">
        <p14:creationId xmlns:p14="http://schemas.microsoft.com/office/powerpoint/2010/main" val="3564668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2959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6458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94D2FEA6-81B5-1A48-8DD9-C1EA05ABB1E3}"/>
              </a:ext>
            </a:extLst>
          </p:cNvPr>
          <p:cNvSpPr/>
          <p:nvPr userDrawn="1"/>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14867691-36DB-6143-A2A5-AD242C36962C}"/>
              </a:ext>
            </a:extLst>
          </p:cNvPr>
          <p:cNvSpPr/>
          <p:nvPr userDrawn="1"/>
        </p:nvSpPr>
        <p:spPr>
          <a:xfrm>
            <a:off x="0" y="0"/>
            <a:ext cx="1261241" cy="6858000"/>
          </a:xfrm>
          <a:prstGeom prst="rect">
            <a:avLst/>
          </a:prstGeom>
          <a:solidFill>
            <a:srgbClr val="142F5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08EFEF66-FDF3-944D-BB7E-0F7469CDF491}"/>
              </a:ext>
            </a:extLst>
          </p:cNvPr>
          <p:cNvSpPr/>
          <p:nvPr userDrawn="1"/>
        </p:nvSpPr>
        <p:spPr>
          <a:xfrm>
            <a:off x="1232665" y="0"/>
            <a:ext cx="147145" cy="6858000"/>
          </a:xfrm>
          <a:prstGeom prst="rect">
            <a:avLst/>
          </a:prstGeom>
          <a:solidFill>
            <a:srgbClr val="8BBB1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xmlns="" id="{F8716AC3-CBAA-1549-8929-02C9F23DCF6C}"/>
              </a:ext>
            </a:extLst>
          </p:cNvPr>
          <p:cNvSpPr>
            <a:spLocks noGrp="1"/>
          </p:cNvSpPr>
          <p:nvPr>
            <p:ph type="title"/>
          </p:nvPr>
        </p:nvSpPr>
        <p:spPr>
          <a:xfrm rot="16200000">
            <a:off x="-2739259" y="2857500"/>
            <a:ext cx="6858000" cy="1143000"/>
          </a:xfrm>
        </p:spPr>
        <p:txBody>
          <a:bodyPr/>
          <a:lstStyle/>
          <a:p>
            <a:r>
              <a:rPr lang="en-US" dirty="0"/>
              <a:t>Click to edit Master title</a:t>
            </a:r>
          </a:p>
        </p:txBody>
      </p:sp>
      <p:sp>
        <p:nvSpPr>
          <p:cNvPr id="11" name="Content Placeholder 2">
            <a:extLst>
              <a:ext uri="{FF2B5EF4-FFF2-40B4-BE49-F238E27FC236}">
                <a16:creationId xmlns:a16="http://schemas.microsoft.com/office/drawing/2014/main" xmlns="" id="{F8035281-7791-2843-B6B1-F80BB6AD9196}"/>
              </a:ext>
            </a:extLst>
          </p:cNvPr>
          <p:cNvSpPr>
            <a:spLocks noGrp="1"/>
          </p:cNvSpPr>
          <p:nvPr>
            <p:ph idx="1"/>
          </p:nvPr>
        </p:nvSpPr>
        <p:spPr>
          <a:xfrm>
            <a:off x="1514474" y="257175"/>
            <a:ext cx="7386639" cy="64579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5510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62050"/>
          </a:xfrm>
        </p:spPr>
        <p:txBody>
          <a:bodyPr anchor="b">
            <a:normAutofit/>
          </a:bodyPr>
          <a:lstStyle>
            <a:lvl1pPr algn="ctr">
              <a:defRPr sz="4400" b="1"/>
            </a:lvl1pPr>
          </a:lstStyle>
          <a:p>
            <a:r>
              <a:rPr lang="en-US" dirty="0"/>
              <a:t>Click to edit Master title style</a:t>
            </a:r>
          </a:p>
        </p:txBody>
      </p:sp>
      <p:sp>
        <p:nvSpPr>
          <p:cNvPr id="3" name="Content Placeholder 2"/>
          <p:cNvSpPr>
            <a:spLocks noGrp="1"/>
          </p:cNvSpPr>
          <p:nvPr>
            <p:ph idx="1"/>
          </p:nvPr>
        </p:nvSpPr>
        <p:spPr>
          <a:xfrm>
            <a:off x="3575050" y="1643063"/>
            <a:ext cx="5111750" cy="4483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665287"/>
            <a:ext cx="3008313" cy="446087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773253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88447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rot="10800000">
            <a:off x="457200" y="1600200"/>
            <a:ext cx="8229600" cy="452596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58219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71638"/>
            <a:ext cx="2057400" cy="4454525"/>
          </a:xfrm>
        </p:spPr>
        <p:txBody>
          <a:bodyPr vert="eaVert"/>
          <a:lstStyle>
            <a:lvl1pPr>
              <a:defRPr>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a:xfrm>
            <a:off x="457200" y="1671638"/>
            <a:ext cx="6019800" cy="4454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73143408"/>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theme" Target="../theme/theme1.xml"/><Relationship Id="rId23" Type="http://schemas.openxmlformats.org/officeDocument/2006/relationships/image" Target="../media/image1.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BE5B5E62-2CAA-EF47-9AC3-2AE00C0AD4CC}"/>
              </a:ext>
            </a:extLst>
          </p:cNvPr>
          <p:cNvSpPr/>
          <p:nvPr userDrawn="1"/>
        </p:nvSpPr>
        <p:spPr>
          <a:xfrm>
            <a:off x="0" y="0"/>
            <a:ext cx="9144000" cy="1531938"/>
          </a:xfrm>
          <a:prstGeom prst="rect">
            <a:avLst/>
          </a:prstGeom>
          <a:solidFill>
            <a:srgbClr val="142F5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b="1" dirty="0">
              <a:solidFill>
                <a:srgbClr val="142F5E"/>
              </a:solidFill>
              <a:latin typeface="+mj-lt"/>
              <a:cs typeface="Aria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xmlns="" id="{94DC4483-A91B-3144-91AC-2AABCF4BAC07}"/>
              </a:ext>
            </a:extLst>
          </p:cNvPr>
          <p:cNvCxnSpPr/>
          <p:nvPr userDrawn="1"/>
        </p:nvCxnSpPr>
        <p:spPr>
          <a:xfrm>
            <a:off x="0" y="1541433"/>
            <a:ext cx="9144000" cy="0"/>
          </a:xfrm>
          <a:prstGeom prst="line">
            <a:avLst/>
          </a:prstGeom>
          <a:ln w="57150" cmpd="sng">
            <a:solidFill>
              <a:srgbClr val="8BBB1D"/>
            </a:solidFill>
          </a:ln>
        </p:spPr>
        <p:style>
          <a:lnRef idx="2">
            <a:schemeClr val="accent1"/>
          </a:lnRef>
          <a:fillRef idx="0">
            <a:schemeClr val="accent1"/>
          </a:fillRef>
          <a:effectRef idx="1">
            <a:schemeClr val="accent1"/>
          </a:effectRef>
          <a:fontRef idx="minor">
            <a:schemeClr val="tx1"/>
          </a:fontRef>
        </p:style>
      </p:cxnSp>
      <p:pic>
        <p:nvPicPr>
          <p:cNvPr id="9" name="Picture 8" descr="PCS Logo Emblem.png">
            <a:extLst>
              <a:ext uri="{FF2B5EF4-FFF2-40B4-BE49-F238E27FC236}">
                <a16:creationId xmlns:a16="http://schemas.microsoft.com/office/drawing/2014/main" xmlns="" id="{72208995-F86B-044A-B175-D84E30F122F9}"/>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94146" y="6115804"/>
            <a:ext cx="643539" cy="655100"/>
          </a:xfrm>
          <a:prstGeom prst="rect">
            <a:avLst/>
          </a:prstGeom>
        </p:spPr>
      </p:pic>
    </p:spTree>
    <p:extLst>
      <p:ext uri="{BB962C8B-B14F-4D97-AF65-F5344CB8AC3E}">
        <p14:creationId xmlns:p14="http://schemas.microsoft.com/office/powerpoint/2010/main" val="1284554392"/>
      </p:ext>
    </p:extLst>
  </p:cSld>
  <p:clrMap bg1="lt1" tx1="dk1" bg2="lt2" tx2="dk2" accent1="accent1" accent2="accent2" accent3="accent3" accent4="accent4" accent5="accent5" accent6="accent6" hlink="hlink" folHlink="folHlink"/>
  <p:sldLayoutIdLst>
    <p:sldLayoutId id="2147483670" r:id="rId1"/>
    <p:sldLayoutId id="2147483665" r:id="rId2"/>
    <p:sldLayoutId id="2147483652" r:id="rId3"/>
    <p:sldLayoutId id="2147483653" r:id="rId4"/>
    <p:sldLayoutId id="2147483661" r:id="rId5"/>
    <p:sldLayoutId id="2147483656" r:id="rId6"/>
    <p:sldLayoutId id="2147483657" r:id="rId7"/>
    <p:sldLayoutId id="2147483658" r:id="rId8"/>
    <p:sldLayoutId id="2147483659" r:id="rId9"/>
    <p:sldLayoutId id="2147483651" r:id="rId10"/>
    <p:sldLayoutId id="2147483649" r:id="rId11"/>
    <p:sldLayoutId id="2147483650" r:id="rId12"/>
    <p:sldLayoutId id="2147483660" r:id="rId13"/>
    <p:sldLayoutId id="2147483664" r:id="rId14"/>
    <p:sldLayoutId id="2147483671" r:id="rId15"/>
    <p:sldLayoutId id="2147483666" r:id="rId16"/>
    <p:sldLayoutId id="2147483662" r:id="rId17"/>
    <p:sldLayoutId id="2147483669" r:id="rId18"/>
    <p:sldLayoutId id="2147483672" r:id="rId19"/>
    <p:sldLayoutId id="2147483673" r:id="rId20"/>
    <p:sldLayoutId id="2147483675" r:id="rId21"/>
  </p:sldLayoutIdLst>
  <p:txStyles>
    <p:titleStyle>
      <a:lvl1pPr algn="ctr" defTabSz="457200" rtl="0" eaLnBrk="1" latinLnBrk="0" hangingPunct="1">
        <a:spcBef>
          <a:spcPct val="0"/>
        </a:spcBef>
        <a:buNone/>
        <a:defRPr sz="4400" b="1"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etheeconomy.com/films/cave-o-nomics/" TargetMode="External"/><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png"/><Relationship Id="rId3" Type="http://schemas.openxmlformats.org/officeDocument/2006/relationships/hyperlink" Target="http://www.bbc.co.uk/ahistoryoftheworld/objects/dHcuPrLwRnWZOpD36U_MKA"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png"/><Relationship Id="rId3" Type="http://schemas.openxmlformats.org/officeDocument/2006/relationships/hyperlink" Target="http://www.bbc.co.uk/ahistoryoftheworld/objects/dHcuPrLwRnWZOpD36U_MKA"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png"/><Relationship Id="rId3" Type="http://schemas.openxmlformats.org/officeDocument/2006/relationships/hyperlink" Target="http://www.bbc.co.uk/ahistoryoftheworld/objects/dHcuPrLwRnWZOpD36U_MKA"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hyperlink" Target="http://www.c3teachers.org/inquiries/nomadic-life/"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 Id="rId3" Type="http://schemas.openxmlformats.org/officeDocument/2006/relationships/hyperlink" Target="https://florida.pbslearningmedia.org/subjects/social-studies/world-history/beginnings-of-human-societ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4.xml"/><Relationship Id="rId2"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hyperlink" Target="http://www.readwritethink.org/professional-development/strategy-guides/inquiry-charts-charts-30762.html" TargetMode="External"/><Relationship Id="rId3"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20.jpg"/></Relationships>
</file>

<file path=ppt/slides/_rels/slide8.xml.rels><?xml version="1.0" encoding="UTF-8" standalone="yes"?>
<Relationships xmlns="http://schemas.openxmlformats.org/package/2006/relationships"><Relationship Id="rId3" Type="http://schemas.openxmlformats.org/officeDocument/2006/relationships/hyperlink" Target="http://www.cpalms.org/Public/PreviewStandard/Preview/3098" TargetMode="External"/><Relationship Id="rId4" Type="http://schemas.openxmlformats.org/officeDocument/2006/relationships/hyperlink" Target="http://www.cpalms.org/Public/PreviewStandard/Preview/3099" TargetMode="External"/><Relationship Id="rId5" Type="http://schemas.openxmlformats.org/officeDocument/2006/relationships/hyperlink" Target="http://www.cpalms.org/Public/PreviewStandard/Preview/3100" TargetMode="External"/><Relationship Id="rId6" Type="http://schemas.openxmlformats.org/officeDocument/2006/relationships/hyperlink" Target="http://www.cpalms.org/Public/PreviewStandard/Preview/3101" TargetMode="External"/><Relationship Id="rId7" Type="http://schemas.openxmlformats.org/officeDocument/2006/relationships/hyperlink" Target="http://www.cpalms.org/Public/PreviewStandard/Preview/3102" TargetMode="External"/><Relationship Id="rId8" Type="http://schemas.openxmlformats.org/officeDocument/2006/relationships/hyperlink" Target="http://www.cpalms.org/Public/PreviewStandard/Preview/3103" TargetMode="External"/><Relationship Id="rId9" Type="http://schemas.openxmlformats.org/officeDocument/2006/relationships/hyperlink" Target="http://www.cpalms.org/Public/PreviewStandard/Preview/3104" TargetMode="External"/><Relationship Id="rId10" Type="http://schemas.openxmlformats.org/officeDocument/2006/relationships/hyperlink" Target="http://www.cpalms.org/Public/PreviewStandard/Preview/3105" TargetMode="External"/><Relationship Id="rId11" Type="http://schemas.openxmlformats.org/officeDocument/2006/relationships/hyperlink" Target="http://www.cpalms.org/Public/PreviewStandard/Preview/3106" TargetMode="External"/><Relationship Id="rId1" Type="http://schemas.openxmlformats.org/officeDocument/2006/relationships/slideLayout" Target="../slideLayouts/slideLayout20.xml"/><Relationship Id="rId2" Type="http://schemas.openxmlformats.org/officeDocument/2006/relationships/hyperlink" Target="http://www.cpalms.org/Public/PreviewStandard/Preview/3149"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301D17-993B-8247-AB31-BF1D4FE49C68}"/>
              </a:ext>
            </a:extLst>
          </p:cNvPr>
          <p:cNvSpPr>
            <a:spLocks noGrp="1"/>
          </p:cNvSpPr>
          <p:nvPr>
            <p:ph type="ctrTitle"/>
          </p:nvPr>
        </p:nvSpPr>
        <p:spPr/>
        <p:txBody>
          <a:bodyPr/>
          <a:lstStyle/>
          <a:p>
            <a:r>
              <a:rPr lang="en-US" dirty="0" smtClean="0"/>
              <a:t>Trace-Based Cases</a:t>
            </a:r>
            <a:endParaRPr lang="en-US" dirty="0"/>
          </a:p>
        </p:txBody>
      </p:sp>
    </p:spTree>
    <p:extLst>
      <p:ext uri="{BB962C8B-B14F-4D97-AF65-F5344CB8AC3E}">
        <p14:creationId xmlns:p14="http://schemas.microsoft.com/office/powerpoint/2010/main" val="663927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08DF535D-B412-0D49-8B06-58196BC12F83}"/>
              </a:ext>
            </a:extLst>
          </p:cNvPr>
          <p:cNvSpPr>
            <a:spLocks noGrp="1"/>
          </p:cNvSpPr>
          <p:nvPr>
            <p:ph type="title"/>
          </p:nvPr>
        </p:nvSpPr>
        <p:spPr/>
        <p:txBody>
          <a:bodyPr>
            <a:normAutofit fontScale="90000"/>
          </a:bodyPr>
          <a:lstStyle/>
          <a:p>
            <a:r>
              <a:rPr lang="en-US" dirty="0"/>
              <a:t>Economic vs Economic Historic Thinking</a:t>
            </a:r>
          </a:p>
        </p:txBody>
      </p:sp>
      <p:sp>
        <p:nvSpPr>
          <p:cNvPr id="7" name="Text Placeholder 6">
            <a:extLst>
              <a:ext uri="{FF2B5EF4-FFF2-40B4-BE49-F238E27FC236}">
                <a16:creationId xmlns:a16="http://schemas.microsoft.com/office/drawing/2014/main" xmlns="" id="{BF2A2C67-B5B1-644F-812B-B8AA3C3B3E27}"/>
              </a:ext>
            </a:extLst>
          </p:cNvPr>
          <p:cNvSpPr>
            <a:spLocks noGrp="1"/>
          </p:cNvSpPr>
          <p:nvPr>
            <p:ph type="body" idx="1"/>
          </p:nvPr>
        </p:nvSpPr>
        <p:spPr/>
        <p:txBody>
          <a:bodyPr/>
          <a:lstStyle/>
          <a:p>
            <a:r>
              <a:rPr lang="en-US" dirty="0"/>
              <a:t>Economics</a:t>
            </a:r>
          </a:p>
        </p:txBody>
      </p:sp>
      <p:sp>
        <p:nvSpPr>
          <p:cNvPr id="8" name="Content Placeholder 7">
            <a:extLst>
              <a:ext uri="{FF2B5EF4-FFF2-40B4-BE49-F238E27FC236}">
                <a16:creationId xmlns:a16="http://schemas.microsoft.com/office/drawing/2014/main" xmlns="" id="{BED72FDB-D45D-544E-8256-4117DD53B025}"/>
              </a:ext>
            </a:extLst>
          </p:cNvPr>
          <p:cNvSpPr>
            <a:spLocks noGrp="1"/>
          </p:cNvSpPr>
          <p:nvPr>
            <p:ph sz="half" idx="2"/>
          </p:nvPr>
        </p:nvSpPr>
        <p:spPr/>
        <p:txBody>
          <a:bodyPr/>
          <a:lstStyle/>
          <a:p>
            <a:r>
              <a:rPr lang="en-US" dirty="0"/>
              <a:t>Economists practice something few historians do look to the future and predict</a:t>
            </a:r>
          </a:p>
          <a:p>
            <a:r>
              <a:rPr lang="en-US" dirty="0"/>
              <a:t>Economists isolate independent variables to find regularities that predict</a:t>
            </a:r>
          </a:p>
        </p:txBody>
      </p:sp>
      <p:sp>
        <p:nvSpPr>
          <p:cNvPr id="9" name="Text Placeholder 8">
            <a:extLst>
              <a:ext uri="{FF2B5EF4-FFF2-40B4-BE49-F238E27FC236}">
                <a16:creationId xmlns:a16="http://schemas.microsoft.com/office/drawing/2014/main" xmlns="" id="{9A0C3215-F7BF-1841-B8B3-BD1A12158E2E}"/>
              </a:ext>
            </a:extLst>
          </p:cNvPr>
          <p:cNvSpPr>
            <a:spLocks noGrp="1"/>
          </p:cNvSpPr>
          <p:nvPr>
            <p:ph type="body" sz="quarter" idx="3"/>
          </p:nvPr>
        </p:nvSpPr>
        <p:spPr/>
        <p:txBody>
          <a:bodyPr/>
          <a:lstStyle/>
          <a:p>
            <a:r>
              <a:rPr lang="en-US" dirty="0"/>
              <a:t>Economic Historians</a:t>
            </a:r>
          </a:p>
        </p:txBody>
      </p:sp>
      <p:sp>
        <p:nvSpPr>
          <p:cNvPr id="10" name="Content Placeholder 9">
            <a:extLst>
              <a:ext uri="{FF2B5EF4-FFF2-40B4-BE49-F238E27FC236}">
                <a16:creationId xmlns:a16="http://schemas.microsoft.com/office/drawing/2014/main" xmlns="" id="{4D325D65-7776-9C45-97D1-8BD5DA2D5B3B}"/>
              </a:ext>
            </a:extLst>
          </p:cNvPr>
          <p:cNvSpPr>
            <a:spLocks noGrp="1"/>
          </p:cNvSpPr>
          <p:nvPr>
            <p:ph sz="quarter" idx="4"/>
          </p:nvPr>
        </p:nvSpPr>
        <p:spPr/>
        <p:txBody>
          <a:bodyPr/>
          <a:lstStyle/>
          <a:p>
            <a:r>
              <a:rPr lang="en-US" dirty="0"/>
              <a:t>Historians don’t try to predict the future. </a:t>
            </a:r>
          </a:p>
          <a:p>
            <a:r>
              <a:rPr lang="en-US" dirty="0"/>
              <a:t>Historians feel that isolating variables is unattainable because all variables are interdependent. They consider as many variables as possible. </a:t>
            </a:r>
          </a:p>
        </p:txBody>
      </p:sp>
    </p:spTree>
    <p:extLst>
      <p:ext uri="{BB962C8B-B14F-4D97-AF65-F5344CB8AC3E}">
        <p14:creationId xmlns:p14="http://schemas.microsoft.com/office/powerpoint/2010/main" val="2981157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677941"/>
          </a:xfrm>
        </p:spPr>
        <p:txBody>
          <a:bodyPr>
            <a:normAutofit fontScale="90000"/>
          </a:bodyPr>
          <a:lstStyle/>
          <a:p>
            <a:r>
              <a:rPr lang="en-US" dirty="0" smtClean="0"/>
              <a:t>We the Economy </a:t>
            </a:r>
            <a:r>
              <a:rPr lang="mr-IN" dirty="0" smtClean="0"/>
              <a:t>–</a:t>
            </a:r>
            <a:r>
              <a:rPr lang="en-US" dirty="0" smtClean="0"/>
              <a:t> Cave-o-</a:t>
            </a:r>
            <a:r>
              <a:rPr lang="en-US" dirty="0" err="1" smtClean="0"/>
              <a:t>nomics</a:t>
            </a:r>
            <a:endParaRPr lang="en-US" dirty="0"/>
          </a:p>
        </p:txBody>
      </p:sp>
      <p:sp>
        <p:nvSpPr>
          <p:cNvPr id="9" name="Rectangle 8"/>
          <p:cNvSpPr/>
          <p:nvPr/>
        </p:nvSpPr>
        <p:spPr>
          <a:xfrm>
            <a:off x="1836736" y="6303778"/>
            <a:ext cx="5588158" cy="369332"/>
          </a:xfrm>
          <a:prstGeom prst="rect">
            <a:avLst/>
          </a:prstGeom>
        </p:spPr>
        <p:txBody>
          <a:bodyPr wrap="square">
            <a:spAutoFit/>
          </a:bodyPr>
          <a:lstStyle/>
          <a:p>
            <a:r>
              <a:rPr lang="en-US" dirty="0">
                <a:hlinkClick r:id="rId3"/>
              </a:rPr>
              <a:t>https://wetheeconomy.com/films/cave-o-nomics/</a:t>
            </a:r>
            <a:endParaRPr lang="en-US" dirty="0"/>
          </a:p>
        </p:txBody>
      </p:sp>
      <p:pic>
        <p:nvPicPr>
          <p:cNvPr id="10" name="Picture 9"/>
          <p:cNvPicPr>
            <a:picLocks noChangeAspect="1"/>
          </p:cNvPicPr>
          <p:nvPr/>
        </p:nvPicPr>
        <p:blipFill>
          <a:blip r:embed="rId4"/>
          <a:stretch>
            <a:fillRect/>
          </a:stretch>
        </p:blipFill>
        <p:spPr>
          <a:xfrm>
            <a:off x="0" y="1088582"/>
            <a:ext cx="9144000" cy="4941000"/>
          </a:xfrm>
          <a:prstGeom prst="rect">
            <a:avLst/>
          </a:prstGeom>
        </p:spPr>
      </p:pic>
    </p:spTree>
    <p:extLst>
      <p:ext uri="{BB962C8B-B14F-4D97-AF65-F5344CB8AC3E}">
        <p14:creationId xmlns:p14="http://schemas.microsoft.com/office/powerpoint/2010/main" val="1233690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20441D-DAA0-8145-8293-2832A3C51595}"/>
              </a:ext>
            </a:extLst>
          </p:cNvPr>
          <p:cNvSpPr>
            <a:spLocks noGrp="1"/>
          </p:cNvSpPr>
          <p:nvPr>
            <p:ph type="title"/>
          </p:nvPr>
        </p:nvSpPr>
        <p:spPr/>
        <p:txBody>
          <a:bodyPr/>
          <a:lstStyle/>
          <a:p>
            <a:r>
              <a:rPr lang="en-US" dirty="0"/>
              <a:t>Trace-Based Cases</a:t>
            </a:r>
          </a:p>
        </p:txBody>
      </p:sp>
      <p:sp>
        <p:nvSpPr>
          <p:cNvPr id="3" name="Text Placeholder 2">
            <a:extLst>
              <a:ext uri="{FF2B5EF4-FFF2-40B4-BE49-F238E27FC236}">
                <a16:creationId xmlns:a16="http://schemas.microsoft.com/office/drawing/2014/main" xmlns="" id="{0ACCBE49-54CE-8942-A474-0BA12F365939}"/>
              </a:ext>
            </a:extLst>
          </p:cNvPr>
          <p:cNvSpPr>
            <a:spLocks noGrp="1"/>
          </p:cNvSpPr>
          <p:nvPr>
            <p:ph type="body" idx="1"/>
          </p:nvPr>
        </p:nvSpPr>
        <p:spPr/>
        <p:txBody>
          <a:bodyPr/>
          <a:lstStyle/>
          <a:p>
            <a:r>
              <a:rPr lang="en-US" dirty="0"/>
              <a:t>Trace as Noun</a:t>
            </a:r>
          </a:p>
        </p:txBody>
      </p:sp>
      <p:sp>
        <p:nvSpPr>
          <p:cNvPr id="4" name="Content Placeholder 3">
            <a:extLst>
              <a:ext uri="{FF2B5EF4-FFF2-40B4-BE49-F238E27FC236}">
                <a16:creationId xmlns:a16="http://schemas.microsoft.com/office/drawing/2014/main" xmlns="" id="{153D29C2-4411-9A46-876B-28DF5403C10A}"/>
              </a:ext>
            </a:extLst>
          </p:cNvPr>
          <p:cNvSpPr>
            <a:spLocks noGrp="1"/>
          </p:cNvSpPr>
          <p:nvPr>
            <p:ph sz="half" idx="2"/>
          </p:nvPr>
        </p:nvSpPr>
        <p:spPr/>
        <p:txBody>
          <a:bodyPr/>
          <a:lstStyle/>
          <a:p>
            <a:r>
              <a:rPr lang="en-US" dirty="0"/>
              <a:t> For example, the Merriam-Webster dictionary defines a trace (noun) as a </a:t>
            </a:r>
            <a:r>
              <a:rPr lang="en-US" b="1" dirty="0"/>
              <a:t> </a:t>
            </a:r>
            <a:r>
              <a:rPr lang="en-US" dirty="0"/>
              <a:t>a sign or evidence of some past thing.</a:t>
            </a:r>
          </a:p>
        </p:txBody>
      </p:sp>
      <p:sp>
        <p:nvSpPr>
          <p:cNvPr id="5" name="Text Placeholder 4">
            <a:extLst>
              <a:ext uri="{FF2B5EF4-FFF2-40B4-BE49-F238E27FC236}">
                <a16:creationId xmlns:a16="http://schemas.microsoft.com/office/drawing/2014/main" xmlns="" id="{97F9AB26-EBBF-BE4D-9CDC-F11C2BFD98E4}"/>
              </a:ext>
            </a:extLst>
          </p:cNvPr>
          <p:cNvSpPr>
            <a:spLocks noGrp="1"/>
          </p:cNvSpPr>
          <p:nvPr>
            <p:ph type="body" sz="quarter" idx="3"/>
          </p:nvPr>
        </p:nvSpPr>
        <p:spPr/>
        <p:txBody>
          <a:bodyPr/>
          <a:lstStyle/>
          <a:p>
            <a:r>
              <a:rPr lang="en-US" dirty="0"/>
              <a:t>Trace as Verb</a:t>
            </a:r>
          </a:p>
        </p:txBody>
      </p:sp>
      <p:sp>
        <p:nvSpPr>
          <p:cNvPr id="6" name="Content Placeholder 5">
            <a:extLst>
              <a:ext uri="{FF2B5EF4-FFF2-40B4-BE49-F238E27FC236}">
                <a16:creationId xmlns:a16="http://schemas.microsoft.com/office/drawing/2014/main" xmlns="" id="{55BA9FAC-8C30-004B-AE72-5A6A66180377}"/>
              </a:ext>
            </a:extLst>
          </p:cNvPr>
          <p:cNvSpPr>
            <a:spLocks noGrp="1"/>
          </p:cNvSpPr>
          <p:nvPr>
            <p:ph sz="quarter" idx="4"/>
          </p:nvPr>
        </p:nvSpPr>
        <p:spPr/>
        <p:txBody>
          <a:bodyPr/>
          <a:lstStyle/>
          <a:p>
            <a:r>
              <a:rPr lang="en-US" dirty="0"/>
              <a:t>As a verb, </a:t>
            </a:r>
            <a:r>
              <a:rPr lang="en-US" i="1" dirty="0"/>
              <a:t>to trace</a:t>
            </a:r>
            <a:r>
              <a:rPr lang="en-US" dirty="0"/>
              <a:t> means to discover signs, evidence, or remains, and to follow or investigate in detail.</a:t>
            </a:r>
          </a:p>
        </p:txBody>
      </p:sp>
      <p:sp>
        <p:nvSpPr>
          <p:cNvPr id="7" name="TextBox 6">
            <a:extLst>
              <a:ext uri="{FF2B5EF4-FFF2-40B4-BE49-F238E27FC236}">
                <a16:creationId xmlns:a16="http://schemas.microsoft.com/office/drawing/2014/main" xmlns="" id="{2D087676-C57E-6841-A570-BD7A02D89659}"/>
              </a:ext>
            </a:extLst>
          </p:cNvPr>
          <p:cNvSpPr txBox="1"/>
          <p:nvPr/>
        </p:nvSpPr>
        <p:spPr>
          <a:xfrm>
            <a:off x="778143" y="5054886"/>
            <a:ext cx="7438490" cy="369332"/>
          </a:xfrm>
          <a:prstGeom prst="rect">
            <a:avLst/>
          </a:prstGeom>
          <a:noFill/>
        </p:spPr>
        <p:txBody>
          <a:bodyPr wrap="square" rtlCol="0">
            <a:spAutoFit/>
          </a:bodyPr>
          <a:lstStyle/>
          <a:p>
            <a:r>
              <a:rPr lang="en-US" dirty="0"/>
              <a:t>​</a:t>
            </a:r>
          </a:p>
        </p:txBody>
      </p:sp>
    </p:spTree>
    <p:extLst>
      <p:ext uri="{BB962C8B-B14F-4D97-AF65-F5344CB8AC3E}">
        <p14:creationId xmlns:p14="http://schemas.microsoft.com/office/powerpoint/2010/main" val="3714260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xmlns="" id="{DB92944B-FA3C-4D4F-A02E-A4B0025C1748}"/>
              </a:ext>
            </a:extLst>
          </p:cNvPr>
          <p:cNvSpPr>
            <a:spLocks noGrp="1"/>
          </p:cNvSpPr>
          <p:nvPr>
            <p:ph type="title"/>
          </p:nvPr>
        </p:nvSpPr>
        <p:spPr/>
        <p:txBody>
          <a:bodyPr/>
          <a:lstStyle/>
          <a:p>
            <a:r>
              <a:rPr lang="en-US" dirty="0"/>
              <a:t>What do you see?</a:t>
            </a:r>
          </a:p>
        </p:txBody>
      </p:sp>
      <p:sp>
        <p:nvSpPr>
          <p:cNvPr id="11" name="Text Placeholder 10">
            <a:extLst>
              <a:ext uri="{FF2B5EF4-FFF2-40B4-BE49-F238E27FC236}">
                <a16:creationId xmlns:a16="http://schemas.microsoft.com/office/drawing/2014/main" xmlns="" id="{96ED1615-8EAC-AE43-BF40-E75EF4123413}"/>
              </a:ext>
            </a:extLst>
          </p:cNvPr>
          <p:cNvSpPr>
            <a:spLocks noGrp="1"/>
          </p:cNvSpPr>
          <p:nvPr>
            <p:ph type="body" sz="half" idx="2"/>
          </p:nvPr>
        </p:nvSpPr>
        <p:spPr>
          <a:xfrm>
            <a:off x="457200" y="1665287"/>
            <a:ext cx="3964573" cy="4460876"/>
          </a:xfrm>
        </p:spPr>
        <p:txBody>
          <a:bodyPr>
            <a:normAutofit/>
          </a:bodyPr>
          <a:lstStyle/>
          <a:p>
            <a:r>
              <a:rPr lang="en-US" sz="2400" dirty="0"/>
              <a:t>Trace-Based Cases begin with a trace of something from the past, like an artifact, photo, painting, or other visual source. During initial cases, utilize teacher-generated questions. Then, gradually release the responsibility to the students, so they can eventually ask their own questions.</a:t>
            </a:r>
          </a:p>
        </p:txBody>
      </p:sp>
      <p:pic>
        <p:nvPicPr>
          <p:cNvPr id="3" name="Content Placeholder 2"/>
          <p:cNvPicPr>
            <a:picLocks noGrp="1" noChangeAspect="1"/>
          </p:cNvPicPr>
          <p:nvPr>
            <p:ph idx="1"/>
          </p:nvPr>
        </p:nvPicPr>
        <p:blipFill>
          <a:blip r:embed="rId2"/>
          <a:srcRect l="18184" r="18184"/>
          <a:stretch>
            <a:fillRect/>
          </a:stretch>
        </p:blipFill>
        <p:spPr/>
      </p:pic>
    </p:spTree>
    <p:extLst>
      <p:ext uri="{BB962C8B-B14F-4D97-AF65-F5344CB8AC3E}">
        <p14:creationId xmlns:p14="http://schemas.microsoft.com/office/powerpoint/2010/main" val="3744173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xmlns="" id="{DB92944B-FA3C-4D4F-A02E-A4B0025C1748}"/>
              </a:ext>
            </a:extLst>
          </p:cNvPr>
          <p:cNvSpPr>
            <a:spLocks noGrp="1"/>
          </p:cNvSpPr>
          <p:nvPr>
            <p:ph type="title"/>
          </p:nvPr>
        </p:nvSpPr>
        <p:spPr/>
        <p:txBody>
          <a:bodyPr>
            <a:normAutofit fontScale="90000"/>
          </a:bodyPr>
          <a:lstStyle/>
          <a:p>
            <a:r>
              <a:rPr lang="en-US" dirty="0" smtClean="0"/>
              <a:t>Step 1: Descriptive Questions </a:t>
            </a:r>
            <a:br>
              <a:rPr lang="en-US" dirty="0" smtClean="0"/>
            </a:br>
            <a:r>
              <a:rPr lang="en-US" dirty="0" smtClean="0"/>
              <a:t>What? </a:t>
            </a:r>
            <a:r>
              <a:rPr lang="en-US" dirty="0" smtClean="0"/>
              <a:t>Who? When? Where</a:t>
            </a:r>
            <a:r>
              <a:rPr lang="en-US" dirty="0"/>
              <a:t>?</a:t>
            </a:r>
          </a:p>
        </p:txBody>
      </p:sp>
      <p:sp>
        <p:nvSpPr>
          <p:cNvPr id="11" name="Text Placeholder 10">
            <a:extLst>
              <a:ext uri="{FF2B5EF4-FFF2-40B4-BE49-F238E27FC236}">
                <a16:creationId xmlns:a16="http://schemas.microsoft.com/office/drawing/2014/main" xmlns="" id="{96ED1615-8EAC-AE43-BF40-E75EF4123413}"/>
              </a:ext>
            </a:extLst>
          </p:cNvPr>
          <p:cNvSpPr>
            <a:spLocks noGrp="1"/>
          </p:cNvSpPr>
          <p:nvPr>
            <p:ph type="body" sz="half" idx="2"/>
          </p:nvPr>
        </p:nvSpPr>
        <p:spPr>
          <a:xfrm>
            <a:off x="457199" y="1665287"/>
            <a:ext cx="5506525" cy="4460876"/>
          </a:xfrm>
        </p:spPr>
        <p:txBody>
          <a:bodyPr>
            <a:normAutofit fontScale="85000" lnSpcReduction="10000"/>
          </a:bodyPr>
          <a:lstStyle/>
          <a:p>
            <a:r>
              <a:rPr lang="en-US" sz="1800" dirty="0"/>
              <a:t>Until the nineteenth century, most people believed humans had been living on Earth for only a few thousand years. This axe, discovered in 1859, was the first strong evidence that we have been here for much longer. It is thought to be around 400,000 years old and, since then, even older stone tools have been found in Africa providing further evidence of early human habitation.</a:t>
            </a:r>
            <a:br>
              <a:rPr lang="en-US" sz="1800" dirty="0"/>
            </a:br>
            <a:r>
              <a:rPr lang="en-US" sz="1800" dirty="0"/>
              <a:t/>
            </a:r>
            <a:br>
              <a:rPr lang="en-US" sz="1800" dirty="0"/>
            </a:br>
            <a:r>
              <a:rPr lang="en-US" sz="1800" dirty="0"/>
              <a:t>The axe was discovered along with mammoth and rhino remains, and was probably used to prepare meat and skins.</a:t>
            </a:r>
            <a:br>
              <a:rPr lang="en-US" sz="1800" dirty="0"/>
            </a:br>
            <a:r>
              <a:rPr lang="en-US" sz="1800" dirty="0"/>
              <a:t/>
            </a:r>
            <a:br>
              <a:rPr lang="en-US" sz="1800" dirty="0"/>
            </a:br>
            <a:r>
              <a:rPr lang="en-US" sz="1800" dirty="0"/>
              <a:t>It was found in northern France by workers mining gravel. It was photographed before it was removed from the ground, giving scientists information about its position, the type of rock it was found in and the presence of other </a:t>
            </a:r>
            <a:r>
              <a:rPr lang="en-US" sz="1800" dirty="0" err="1"/>
              <a:t>artefacts</a:t>
            </a:r>
            <a:r>
              <a:rPr lang="en-US" sz="1800" dirty="0"/>
              <a:t> and fossils close by. This was the first time photography was used to provide precise evidence of location within the context of an archaeological discovery.</a:t>
            </a:r>
            <a:br>
              <a:rPr lang="en-US" sz="1800" dirty="0"/>
            </a:br>
            <a:r>
              <a:rPr lang="en-US" sz="1800" dirty="0"/>
              <a:t/>
            </a:r>
            <a:br>
              <a:rPr lang="en-US" sz="1800" dirty="0"/>
            </a:br>
            <a:r>
              <a:rPr lang="en-US" sz="1800" dirty="0"/>
              <a:t>The axe was donated to the Natural History Museum in 1896. It lay unheralded in the collections for over one hundred years but was uncovered again last year by Robert </a:t>
            </a:r>
            <a:r>
              <a:rPr lang="en-US" sz="1800" dirty="0" err="1"/>
              <a:t>Kruszynski</a:t>
            </a:r>
            <a:r>
              <a:rPr lang="en-US" sz="1800" dirty="0"/>
              <a:t> and Clive Gamble.</a:t>
            </a:r>
          </a:p>
          <a:p>
            <a:endParaRPr lang="en-US" sz="1800" dirty="0"/>
          </a:p>
        </p:txBody>
      </p:sp>
      <p:pic>
        <p:nvPicPr>
          <p:cNvPr id="7" name="Content Placeholder 2"/>
          <p:cNvPicPr>
            <a:picLocks noChangeAspect="1"/>
          </p:cNvPicPr>
          <p:nvPr/>
        </p:nvPicPr>
        <p:blipFill rotWithShape="1">
          <a:blip r:embed="rId2"/>
          <a:srcRect l="33195" r="34061"/>
          <a:stretch/>
        </p:blipFill>
        <p:spPr>
          <a:xfrm>
            <a:off x="6031751" y="1636700"/>
            <a:ext cx="2630389" cy="4483100"/>
          </a:xfrm>
          <a:prstGeom prst="rect">
            <a:avLst/>
          </a:prstGeom>
        </p:spPr>
      </p:pic>
      <p:sp>
        <p:nvSpPr>
          <p:cNvPr id="4" name="TextBox 3"/>
          <p:cNvSpPr txBox="1"/>
          <p:nvPr/>
        </p:nvSpPr>
        <p:spPr>
          <a:xfrm>
            <a:off x="952382" y="6211669"/>
            <a:ext cx="7899293" cy="646331"/>
          </a:xfrm>
          <a:prstGeom prst="rect">
            <a:avLst/>
          </a:prstGeom>
          <a:noFill/>
        </p:spPr>
        <p:txBody>
          <a:bodyPr wrap="none" rtlCol="0">
            <a:spAutoFit/>
          </a:bodyPr>
          <a:lstStyle/>
          <a:p>
            <a:r>
              <a:rPr lang="en-US" dirty="0">
                <a:hlinkClick r:id="rId3"/>
              </a:rPr>
              <a:t>http://www.bbc.co.uk/ahistoryoftheworld/objects/dHcuPrLwRnWZOpD36U_MKA</a:t>
            </a:r>
            <a:endParaRPr lang="en-US" dirty="0"/>
          </a:p>
          <a:p>
            <a:endParaRPr lang="en-US" dirty="0"/>
          </a:p>
        </p:txBody>
      </p:sp>
    </p:spTree>
    <p:extLst>
      <p:ext uri="{BB962C8B-B14F-4D97-AF65-F5344CB8AC3E}">
        <p14:creationId xmlns:p14="http://schemas.microsoft.com/office/powerpoint/2010/main" val="3321319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xmlns="" id="{DB92944B-FA3C-4D4F-A02E-A4B0025C1748}"/>
              </a:ext>
            </a:extLst>
          </p:cNvPr>
          <p:cNvSpPr>
            <a:spLocks noGrp="1"/>
          </p:cNvSpPr>
          <p:nvPr>
            <p:ph type="title"/>
          </p:nvPr>
        </p:nvSpPr>
        <p:spPr/>
        <p:txBody>
          <a:bodyPr>
            <a:normAutofit fontScale="90000"/>
          </a:bodyPr>
          <a:lstStyle/>
          <a:p>
            <a:r>
              <a:rPr lang="en-US" dirty="0" smtClean="0"/>
              <a:t>Step 2: Analysis Questions</a:t>
            </a:r>
            <a:br>
              <a:rPr lang="en-US" dirty="0" smtClean="0"/>
            </a:br>
            <a:r>
              <a:rPr lang="en-US" dirty="0" smtClean="0"/>
              <a:t>How? Why?</a:t>
            </a:r>
            <a:endParaRPr lang="en-US" dirty="0"/>
          </a:p>
        </p:txBody>
      </p:sp>
      <p:sp>
        <p:nvSpPr>
          <p:cNvPr id="11" name="Text Placeholder 10">
            <a:extLst>
              <a:ext uri="{FF2B5EF4-FFF2-40B4-BE49-F238E27FC236}">
                <a16:creationId xmlns:a16="http://schemas.microsoft.com/office/drawing/2014/main" xmlns="" id="{96ED1615-8EAC-AE43-BF40-E75EF4123413}"/>
              </a:ext>
            </a:extLst>
          </p:cNvPr>
          <p:cNvSpPr>
            <a:spLocks noGrp="1"/>
          </p:cNvSpPr>
          <p:nvPr>
            <p:ph type="body" sz="half" idx="2"/>
          </p:nvPr>
        </p:nvSpPr>
        <p:spPr>
          <a:xfrm>
            <a:off x="457199" y="1665287"/>
            <a:ext cx="5506525" cy="4460876"/>
          </a:xfrm>
        </p:spPr>
        <p:txBody>
          <a:bodyPr>
            <a:normAutofit fontScale="85000" lnSpcReduction="10000"/>
          </a:bodyPr>
          <a:lstStyle/>
          <a:p>
            <a:r>
              <a:rPr lang="en-US" sz="1800" dirty="0"/>
              <a:t>Until the nineteenth century, most people believed humans had been living on Earth for only a few thousand years. This axe, discovered in 1859, was the first strong evidence that we have been here for much longer. It is thought to be around 400,000 years old and, since then, even older stone tools have been found in Africa providing further evidence of early human habitation.</a:t>
            </a:r>
            <a:br>
              <a:rPr lang="en-US" sz="1800" dirty="0"/>
            </a:br>
            <a:r>
              <a:rPr lang="en-US" sz="1800" dirty="0"/>
              <a:t/>
            </a:r>
            <a:br>
              <a:rPr lang="en-US" sz="1800" dirty="0"/>
            </a:br>
            <a:r>
              <a:rPr lang="en-US" sz="1800" dirty="0"/>
              <a:t>The axe was discovered along with mammoth and rhino remains, and was probably used to prepare meat and skins.</a:t>
            </a:r>
            <a:br>
              <a:rPr lang="en-US" sz="1800" dirty="0"/>
            </a:br>
            <a:r>
              <a:rPr lang="en-US" sz="1800" dirty="0"/>
              <a:t/>
            </a:r>
            <a:br>
              <a:rPr lang="en-US" sz="1800" dirty="0"/>
            </a:br>
            <a:r>
              <a:rPr lang="en-US" sz="1800" dirty="0"/>
              <a:t>It was found in northern France by workers mining gravel. It was photographed before it was removed from the ground, giving scientists information about its position, the type of rock it was found in and the presence of other </a:t>
            </a:r>
            <a:r>
              <a:rPr lang="en-US" sz="1800" dirty="0" err="1"/>
              <a:t>artefacts</a:t>
            </a:r>
            <a:r>
              <a:rPr lang="en-US" sz="1800" dirty="0"/>
              <a:t> and fossils close by. This was the first time photography was used to provide precise evidence of location within the context of an archaeological discovery.</a:t>
            </a:r>
            <a:br>
              <a:rPr lang="en-US" sz="1800" dirty="0"/>
            </a:br>
            <a:r>
              <a:rPr lang="en-US" sz="1800" dirty="0"/>
              <a:t/>
            </a:r>
            <a:br>
              <a:rPr lang="en-US" sz="1800" dirty="0"/>
            </a:br>
            <a:r>
              <a:rPr lang="en-US" sz="1800" dirty="0"/>
              <a:t>The axe was donated to the Natural History Museum in 1896. It lay unheralded in the collections for over one hundred years but was uncovered again last year by Robert </a:t>
            </a:r>
            <a:r>
              <a:rPr lang="en-US" sz="1800" dirty="0" err="1"/>
              <a:t>Kruszynski</a:t>
            </a:r>
            <a:r>
              <a:rPr lang="en-US" sz="1800" dirty="0"/>
              <a:t> and Clive Gamble.</a:t>
            </a:r>
          </a:p>
          <a:p>
            <a:endParaRPr lang="en-US" sz="1800" dirty="0"/>
          </a:p>
        </p:txBody>
      </p:sp>
      <p:pic>
        <p:nvPicPr>
          <p:cNvPr id="7" name="Content Placeholder 2"/>
          <p:cNvPicPr>
            <a:picLocks noChangeAspect="1"/>
          </p:cNvPicPr>
          <p:nvPr/>
        </p:nvPicPr>
        <p:blipFill rotWithShape="1">
          <a:blip r:embed="rId2"/>
          <a:srcRect l="33195" r="34061"/>
          <a:stretch/>
        </p:blipFill>
        <p:spPr>
          <a:xfrm>
            <a:off x="6031751" y="1636700"/>
            <a:ext cx="2630389" cy="4483100"/>
          </a:xfrm>
          <a:prstGeom prst="rect">
            <a:avLst/>
          </a:prstGeom>
        </p:spPr>
      </p:pic>
      <p:sp>
        <p:nvSpPr>
          <p:cNvPr id="4" name="TextBox 3"/>
          <p:cNvSpPr txBox="1"/>
          <p:nvPr/>
        </p:nvSpPr>
        <p:spPr>
          <a:xfrm>
            <a:off x="952382" y="6211669"/>
            <a:ext cx="7899293" cy="646331"/>
          </a:xfrm>
          <a:prstGeom prst="rect">
            <a:avLst/>
          </a:prstGeom>
          <a:noFill/>
        </p:spPr>
        <p:txBody>
          <a:bodyPr wrap="none" rtlCol="0">
            <a:spAutoFit/>
          </a:bodyPr>
          <a:lstStyle/>
          <a:p>
            <a:r>
              <a:rPr lang="en-US" dirty="0">
                <a:hlinkClick r:id="rId3"/>
              </a:rPr>
              <a:t>http://www.bbc.co.uk/ahistoryoftheworld/objects/dHcuPrLwRnWZOpD36U_MKA</a:t>
            </a:r>
            <a:endParaRPr lang="en-US" dirty="0"/>
          </a:p>
          <a:p>
            <a:endParaRPr lang="en-US" dirty="0"/>
          </a:p>
        </p:txBody>
      </p:sp>
    </p:spTree>
    <p:extLst>
      <p:ext uri="{BB962C8B-B14F-4D97-AF65-F5344CB8AC3E}">
        <p14:creationId xmlns:p14="http://schemas.microsoft.com/office/powerpoint/2010/main" val="950381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xmlns="" id="{DB92944B-FA3C-4D4F-A02E-A4B0025C1748}"/>
              </a:ext>
            </a:extLst>
          </p:cNvPr>
          <p:cNvSpPr>
            <a:spLocks noGrp="1"/>
          </p:cNvSpPr>
          <p:nvPr>
            <p:ph type="title"/>
          </p:nvPr>
        </p:nvSpPr>
        <p:spPr>
          <a:xfrm>
            <a:off x="0" y="273050"/>
            <a:ext cx="9144000" cy="1162050"/>
          </a:xfrm>
        </p:spPr>
        <p:txBody>
          <a:bodyPr>
            <a:normAutofit fontScale="90000"/>
          </a:bodyPr>
          <a:lstStyle/>
          <a:p>
            <a:r>
              <a:rPr lang="en-US" dirty="0" smtClean="0"/>
              <a:t>Step 3: Evaluative Questions</a:t>
            </a:r>
            <a:br>
              <a:rPr lang="en-US" dirty="0" smtClean="0"/>
            </a:br>
            <a:r>
              <a:rPr lang="en-US" dirty="0" smtClean="0"/>
              <a:t>What if? So what? What next? </a:t>
            </a:r>
            <a:r>
              <a:rPr lang="en-US" dirty="0" smtClean="0"/>
              <a:t>What now?</a:t>
            </a:r>
            <a:endParaRPr lang="en-US" dirty="0"/>
          </a:p>
        </p:txBody>
      </p:sp>
      <p:sp>
        <p:nvSpPr>
          <p:cNvPr id="11" name="Text Placeholder 10">
            <a:extLst>
              <a:ext uri="{FF2B5EF4-FFF2-40B4-BE49-F238E27FC236}">
                <a16:creationId xmlns:a16="http://schemas.microsoft.com/office/drawing/2014/main" xmlns="" id="{96ED1615-8EAC-AE43-BF40-E75EF4123413}"/>
              </a:ext>
            </a:extLst>
          </p:cNvPr>
          <p:cNvSpPr>
            <a:spLocks noGrp="1"/>
          </p:cNvSpPr>
          <p:nvPr>
            <p:ph type="body" sz="half" idx="2"/>
          </p:nvPr>
        </p:nvSpPr>
        <p:spPr>
          <a:xfrm>
            <a:off x="457199" y="1665287"/>
            <a:ext cx="5506525" cy="4460876"/>
          </a:xfrm>
        </p:spPr>
        <p:txBody>
          <a:bodyPr>
            <a:normAutofit fontScale="85000" lnSpcReduction="10000"/>
          </a:bodyPr>
          <a:lstStyle/>
          <a:p>
            <a:r>
              <a:rPr lang="en-US" sz="1800" dirty="0"/>
              <a:t>Until the nineteenth century, most people believed humans had been living on Earth for only a few thousand years. This axe, discovered in 1859, was the first strong evidence that we have been here for much longer. It is thought to be around 400,000 years old and, since then, even older stone tools have been found in Africa providing further evidence of early human habitation.</a:t>
            </a:r>
            <a:br>
              <a:rPr lang="en-US" sz="1800" dirty="0"/>
            </a:br>
            <a:r>
              <a:rPr lang="en-US" sz="1800" dirty="0"/>
              <a:t/>
            </a:r>
            <a:br>
              <a:rPr lang="en-US" sz="1800" dirty="0"/>
            </a:br>
            <a:r>
              <a:rPr lang="en-US" sz="1800" dirty="0"/>
              <a:t>The axe was discovered along with mammoth and rhino remains, and was probably used to prepare meat and skins.</a:t>
            </a:r>
            <a:br>
              <a:rPr lang="en-US" sz="1800" dirty="0"/>
            </a:br>
            <a:r>
              <a:rPr lang="en-US" sz="1800" dirty="0"/>
              <a:t/>
            </a:r>
            <a:br>
              <a:rPr lang="en-US" sz="1800" dirty="0"/>
            </a:br>
            <a:r>
              <a:rPr lang="en-US" sz="1800" dirty="0"/>
              <a:t>It was found in northern France by workers mining gravel. It was photographed before it was removed from the ground, giving scientists information about its position, the type of rock it was found in and the presence of other </a:t>
            </a:r>
            <a:r>
              <a:rPr lang="en-US" sz="1800" dirty="0" err="1"/>
              <a:t>artefacts</a:t>
            </a:r>
            <a:r>
              <a:rPr lang="en-US" sz="1800" dirty="0"/>
              <a:t> and fossils close by. This was the first time photography was used to provide precise evidence of location within the context of an archaeological discovery.</a:t>
            </a:r>
            <a:br>
              <a:rPr lang="en-US" sz="1800" dirty="0"/>
            </a:br>
            <a:r>
              <a:rPr lang="en-US" sz="1800" dirty="0"/>
              <a:t/>
            </a:r>
            <a:br>
              <a:rPr lang="en-US" sz="1800" dirty="0"/>
            </a:br>
            <a:r>
              <a:rPr lang="en-US" sz="1800" dirty="0"/>
              <a:t>The axe was donated to the Natural History Museum in 1896. It lay unheralded in the collections for over one hundred years but was uncovered again last year by Robert </a:t>
            </a:r>
            <a:r>
              <a:rPr lang="en-US" sz="1800" dirty="0" err="1"/>
              <a:t>Kruszynski</a:t>
            </a:r>
            <a:r>
              <a:rPr lang="en-US" sz="1800" dirty="0"/>
              <a:t> and Clive Gamble.</a:t>
            </a:r>
          </a:p>
          <a:p>
            <a:endParaRPr lang="en-US" sz="1800" dirty="0"/>
          </a:p>
        </p:txBody>
      </p:sp>
      <p:pic>
        <p:nvPicPr>
          <p:cNvPr id="7" name="Content Placeholder 2"/>
          <p:cNvPicPr>
            <a:picLocks noChangeAspect="1"/>
          </p:cNvPicPr>
          <p:nvPr/>
        </p:nvPicPr>
        <p:blipFill rotWithShape="1">
          <a:blip r:embed="rId2"/>
          <a:srcRect l="33195" r="34061"/>
          <a:stretch/>
        </p:blipFill>
        <p:spPr>
          <a:xfrm>
            <a:off x="6031751" y="1636700"/>
            <a:ext cx="2630389" cy="4483100"/>
          </a:xfrm>
          <a:prstGeom prst="rect">
            <a:avLst/>
          </a:prstGeom>
        </p:spPr>
      </p:pic>
      <p:sp>
        <p:nvSpPr>
          <p:cNvPr id="4" name="TextBox 3"/>
          <p:cNvSpPr txBox="1"/>
          <p:nvPr/>
        </p:nvSpPr>
        <p:spPr>
          <a:xfrm>
            <a:off x="952382" y="6211669"/>
            <a:ext cx="7899293" cy="646331"/>
          </a:xfrm>
          <a:prstGeom prst="rect">
            <a:avLst/>
          </a:prstGeom>
          <a:noFill/>
        </p:spPr>
        <p:txBody>
          <a:bodyPr wrap="none" rtlCol="0">
            <a:spAutoFit/>
          </a:bodyPr>
          <a:lstStyle/>
          <a:p>
            <a:r>
              <a:rPr lang="en-US" dirty="0">
                <a:hlinkClick r:id="rId3"/>
              </a:rPr>
              <a:t>http://www.bbc.co.uk/ahistoryoftheworld/objects/dHcuPrLwRnWZOpD36U_MKA</a:t>
            </a:r>
            <a:endParaRPr lang="en-US" dirty="0"/>
          </a:p>
          <a:p>
            <a:endParaRPr lang="en-US" dirty="0"/>
          </a:p>
        </p:txBody>
      </p:sp>
    </p:spTree>
    <p:extLst>
      <p:ext uri="{BB962C8B-B14F-4D97-AF65-F5344CB8AC3E}">
        <p14:creationId xmlns:p14="http://schemas.microsoft.com/office/powerpoint/2010/main" val="97911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30443" y="229277"/>
            <a:ext cx="8229600" cy="1143000"/>
          </a:xfrm>
        </p:spPr>
        <p:txBody>
          <a:bodyPr>
            <a:normAutofit/>
          </a:bodyPr>
          <a:lstStyle/>
          <a:p>
            <a:r>
              <a:rPr lang="en-US" dirty="0" smtClean="0"/>
              <a:t>C3</a:t>
            </a:r>
            <a:endParaRPr lang="en-US" sz="4000" dirty="0">
              <a:solidFill>
                <a:srgbClr val="FFFFFF"/>
              </a:solidFill>
            </a:endParaRPr>
          </a:p>
        </p:txBody>
      </p:sp>
      <p:pic>
        <p:nvPicPr>
          <p:cNvPr id="10" name="Picture 9"/>
          <p:cNvPicPr>
            <a:picLocks noChangeAspect="1"/>
          </p:cNvPicPr>
          <p:nvPr/>
        </p:nvPicPr>
        <p:blipFill>
          <a:blip r:embed="rId2"/>
          <a:stretch>
            <a:fillRect/>
          </a:stretch>
        </p:blipFill>
        <p:spPr>
          <a:xfrm>
            <a:off x="1292518" y="1589427"/>
            <a:ext cx="6575969" cy="4597759"/>
          </a:xfrm>
          <a:prstGeom prst="rect">
            <a:avLst/>
          </a:prstGeom>
        </p:spPr>
      </p:pic>
      <p:sp>
        <p:nvSpPr>
          <p:cNvPr id="11" name="TextBox 10"/>
          <p:cNvSpPr txBox="1"/>
          <p:nvPr/>
        </p:nvSpPr>
        <p:spPr>
          <a:xfrm>
            <a:off x="1247166" y="6191762"/>
            <a:ext cx="6635150" cy="461665"/>
          </a:xfrm>
          <a:prstGeom prst="rect">
            <a:avLst/>
          </a:prstGeom>
          <a:noFill/>
        </p:spPr>
        <p:txBody>
          <a:bodyPr wrap="none" rtlCol="0">
            <a:spAutoFit/>
          </a:bodyPr>
          <a:lstStyle/>
          <a:p>
            <a:r>
              <a:rPr lang="en-US" sz="2400" dirty="0">
                <a:solidFill>
                  <a:srgbClr val="FFFFFF"/>
                </a:solidFill>
                <a:hlinkClick r:id="rId3"/>
              </a:rPr>
              <a:t>http://www.c3teachers.org/inquiries/nomadic-life/</a:t>
            </a:r>
            <a:r>
              <a:rPr lang="en-US" sz="2400" dirty="0">
                <a:solidFill>
                  <a:srgbClr val="FFFFFF"/>
                </a:solidFill>
              </a:rPr>
              <a:t> </a:t>
            </a:r>
            <a:endParaRPr lang="en-US" sz="2400" dirty="0"/>
          </a:p>
        </p:txBody>
      </p:sp>
    </p:spTree>
    <p:extLst>
      <p:ext uri="{BB962C8B-B14F-4D97-AF65-F5344CB8AC3E}">
        <p14:creationId xmlns:p14="http://schemas.microsoft.com/office/powerpoint/2010/main" val="2351451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an Argument</a:t>
            </a:r>
            <a:endParaRPr lang="en-US" dirty="0"/>
          </a:p>
        </p:txBody>
      </p:sp>
      <p:pic>
        <p:nvPicPr>
          <p:cNvPr id="3" name="Picture 2"/>
          <p:cNvPicPr>
            <a:picLocks noChangeAspect="1"/>
          </p:cNvPicPr>
          <p:nvPr/>
        </p:nvPicPr>
        <p:blipFill>
          <a:blip r:embed="rId2"/>
          <a:stretch>
            <a:fillRect/>
          </a:stretch>
        </p:blipFill>
        <p:spPr>
          <a:xfrm>
            <a:off x="1043085" y="1608233"/>
            <a:ext cx="7896833" cy="5249767"/>
          </a:xfrm>
          <a:prstGeom prst="rect">
            <a:avLst/>
          </a:prstGeom>
        </p:spPr>
      </p:pic>
    </p:spTree>
    <p:extLst>
      <p:ext uri="{BB962C8B-B14F-4D97-AF65-F5344CB8AC3E}">
        <p14:creationId xmlns:p14="http://schemas.microsoft.com/office/powerpoint/2010/main" val="3121500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pic>
        <p:nvPicPr>
          <p:cNvPr id="7" name="Picture 6"/>
          <p:cNvPicPr>
            <a:picLocks noChangeAspect="1"/>
          </p:cNvPicPr>
          <p:nvPr/>
        </p:nvPicPr>
        <p:blipFill>
          <a:blip r:embed="rId2"/>
          <a:stretch>
            <a:fillRect/>
          </a:stretch>
        </p:blipFill>
        <p:spPr>
          <a:xfrm>
            <a:off x="0" y="800100"/>
            <a:ext cx="9144000" cy="5234278"/>
          </a:xfrm>
          <a:prstGeom prst="rect">
            <a:avLst/>
          </a:prstGeom>
        </p:spPr>
      </p:pic>
      <p:sp>
        <p:nvSpPr>
          <p:cNvPr id="8" name="TextBox 7"/>
          <p:cNvSpPr txBox="1"/>
          <p:nvPr/>
        </p:nvSpPr>
        <p:spPr>
          <a:xfrm>
            <a:off x="770976" y="6211669"/>
            <a:ext cx="7904728" cy="584776"/>
          </a:xfrm>
          <a:prstGeom prst="rect">
            <a:avLst/>
          </a:prstGeom>
          <a:noFill/>
        </p:spPr>
        <p:txBody>
          <a:bodyPr wrap="none" rtlCol="0">
            <a:spAutoFit/>
          </a:bodyPr>
          <a:lstStyle/>
          <a:p>
            <a:r>
              <a:rPr lang="en-US" sz="1400" dirty="0">
                <a:hlinkClick r:id="rId3"/>
              </a:rPr>
              <a:t>https://florida.pbslearningmedia.org/subjects/social-studies/world-history/beginnings-of-human-society/</a:t>
            </a:r>
            <a:endParaRPr lang="en-US" sz="1400" dirty="0"/>
          </a:p>
          <a:p>
            <a:endParaRPr lang="en-US" dirty="0"/>
          </a:p>
        </p:txBody>
      </p:sp>
    </p:spTree>
    <p:extLst>
      <p:ext uri="{BB962C8B-B14F-4D97-AF65-F5344CB8AC3E}">
        <p14:creationId xmlns:p14="http://schemas.microsoft.com/office/powerpoint/2010/main" val="762062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51098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How did agriculture change from 1800’s to 1920?</a:t>
            </a:r>
          </a:p>
        </p:txBody>
      </p:sp>
      <p:sp>
        <p:nvSpPr>
          <p:cNvPr id="16" name="Text Placeholder 15"/>
          <p:cNvSpPr>
            <a:spLocks noGrp="1"/>
          </p:cNvSpPr>
          <p:nvPr>
            <p:ph type="body" idx="1"/>
          </p:nvPr>
        </p:nvSpPr>
        <p:spPr/>
        <p:txBody>
          <a:bodyPr/>
          <a:lstStyle/>
          <a:p>
            <a:r>
              <a:rPr lang="en-US" dirty="0"/>
              <a:t>Oliver plow, 1877</a:t>
            </a:r>
          </a:p>
        </p:txBody>
      </p:sp>
      <p:pic>
        <p:nvPicPr>
          <p:cNvPr id="12" name="Content Placeholder 11"/>
          <p:cNvPicPr>
            <a:picLocks noGrp="1" noChangeAspect="1"/>
          </p:cNvPicPr>
          <p:nvPr>
            <p:ph sz="half" idx="2"/>
          </p:nvPr>
        </p:nvPicPr>
        <p:blipFill rotWithShape="1">
          <a:blip r:embed="rId2"/>
          <a:srcRect l="9309" t="2935" r="-1823" b="35679"/>
          <a:stretch/>
        </p:blipFill>
        <p:spPr>
          <a:xfrm>
            <a:off x="152400" y="2581275"/>
            <a:ext cx="4237982" cy="2905125"/>
          </a:xfrm>
        </p:spPr>
      </p:pic>
      <p:sp>
        <p:nvSpPr>
          <p:cNvPr id="17" name="Text Placeholder 16"/>
          <p:cNvSpPr>
            <a:spLocks noGrp="1"/>
          </p:cNvSpPr>
          <p:nvPr>
            <p:ph type="body" sz="quarter" idx="3"/>
          </p:nvPr>
        </p:nvSpPr>
        <p:spPr/>
        <p:txBody>
          <a:bodyPr/>
          <a:lstStyle/>
          <a:p>
            <a:r>
              <a:rPr lang="en-US" dirty="0" err="1"/>
              <a:t>Fordson</a:t>
            </a:r>
            <a:r>
              <a:rPr lang="en-US" dirty="0"/>
              <a:t> tractor, 1918</a:t>
            </a:r>
          </a:p>
        </p:txBody>
      </p:sp>
      <p:pic>
        <p:nvPicPr>
          <p:cNvPr id="15" name="Content Placeholder 14"/>
          <p:cNvPicPr>
            <a:picLocks noGrp="1" noChangeAspect="1"/>
          </p:cNvPicPr>
          <p:nvPr>
            <p:ph sz="quarter" idx="4"/>
          </p:nvPr>
        </p:nvPicPr>
        <p:blipFill rotWithShape="1">
          <a:blip r:embed="rId3"/>
          <a:srcRect t="-1198" b="16774"/>
          <a:stretch/>
        </p:blipFill>
        <p:spPr>
          <a:xfrm>
            <a:off x="4157235" y="2463800"/>
            <a:ext cx="4669265" cy="3213100"/>
          </a:xfrm>
        </p:spPr>
      </p:pic>
      <p:pic>
        <p:nvPicPr>
          <p:cNvPr id="18" name="Content Placeholder 5"/>
          <p:cNvPicPr>
            <a:picLocks noChangeAspect="1"/>
          </p:cNvPicPr>
          <p:nvPr/>
        </p:nvPicPr>
        <p:blipFill rotWithShape="1">
          <a:blip r:embed="rId4"/>
          <a:srcRect t="-451" b="-405"/>
          <a:stretch/>
        </p:blipFill>
        <p:spPr>
          <a:xfrm>
            <a:off x="320121" y="0"/>
            <a:ext cx="8822665" cy="6680200"/>
          </a:xfrm>
          <a:prstGeom prst="rect">
            <a:avLst/>
          </a:prstGeom>
        </p:spPr>
      </p:pic>
    </p:spTree>
    <p:extLst>
      <p:ext uri="{BB962C8B-B14F-4D97-AF65-F5344CB8AC3E}">
        <p14:creationId xmlns:p14="http://schemas.microsoft.com/office/powerpoint/2010/main" val="34948552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400" dirty="0">
                <a:hlinkClick r:id="rId2"/>
              </a:rPr>
              <a:t>http://www.readwritethink.org/professional-development/strategy-guides/inquiry-charts-charts-30762.html</a:t>
            </a:r>
            <a:r>
              <a:rPr lang="en-US" sz="1400" dirty="0"/>
              <a:t> </a:t>
            </a:r>
          </a:p>
        </p:txBody>
      </p:sp>
      <p:pic>
        <p:nvPicPr>
          <p:cNvPr id="3" name="Picture 2">
            <a:hlinkClick r:id="rId2"/>
          </p:cNvPr>
          <p:cNvPicPr>
            <a:picLocks noChangeAspect="1"/>
          </p:cNvPicPr>
          <p:nvPr/>
        </p:nvPicPr>
        <p:blipFill>
          <a:blip r:embed="rId3"/>
          <a:stretch>
            <a:fillRect/>
          </a:stretch>
        </p:blipFill>
        <p:spPr>
          <a:xfrm>
            <a:off x="304800" y="274638"/>
            <a:ext cx="8534400" cy="6057900"/>
          </a:xfrm>
          <a:prstGeom prst="rect">
            <a:avLst/>
          </a:prstGeom>
        </p:spPr>
      </p:pic>
      <p:sp>
        <p:nvSpPr>
          <p:cNvPr id="4" name="TextBox 3"/>
          <p:cNvSpPr txBox="1"/>
          <p:nvPr/>
        </p:nvSpPr>
        <p:spPr>
          <a:xfrm>
            <a:off x="0" y="6488668"/>
            <a:ext cx="9276298" cy="338554"/>
          </a:xfrm>
          <a:prstGeom prst="rect">
            <a:avLst/>
          </a:prstGeom>
          <a:noFill/>
        </p:spPr>
        <p:txBody>
          <a:bodyPr wrap="none" rtlCol="0">
            <a:spAutoFit/>
          </a:bodyPr>
          <a:lstStyle/>
          <a:p>
            <a:r>
              <a:rPr lang="en-US" sz="1600" dirty="0">
                <a:hlinkClick r:id="rId2"/>
              </a:rPr>
              <a:t>http://www.readwritethink.org/professional-development/strategy-guides/inquiry-charts-charts-30762.html</a:t>
            </a:r>
            <a:r>
              <a:rPr lang="en-US" sz="1600" dirty="0"/>
              <a:t> </a:t>
            </a:r>
          </a:p>
        </p:txBody>
      </p:sp>
    </p:spTree>
    <p:extLst>
      <p:ext uri="{BB962C8B-B14F-4D97-AF65-F5344CB8AC3E}">
        <p14:creationId xmlns:p14="http://schemas.microsoft.com/office/powerpoint/2010/main" val="41267929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2308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8694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6210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7859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6894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4BEAC67D-20C5-B44E-B802-12B89EF077E4}"/>
              </a:ext>
            </a:extLst>
          </p:cNvPr>
          <p:cNvSpPr/>
          <p:nvPr/>
        </p:nvSpPr>
        <p:spPr>
          <a:xfrm>
            <a:off x="0" y="6092456"/>
            <a:ext cx="914400" cy="76554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F7973513-D099-3945-8C52-B2C09ED4265B}"/>
              </a:ext>
            </a:extLst>
          </p:cNvPr>
          <p:cNvSpPr>
            <a:spLocks noGrp="1"/>
          </p:cNvSpPr>
          <p:nvPr>
            <p:ph type="title"/>
          </p:nvPr>
        </p:nvSpPr>
        <p:spPr/>
        <p:txBody>
          <a:bodyPr/>
          <a:lstStyle/>
          <a:p>
            <a:r>
              <a:rPr lang="en-US" dirty="0"/>
              <a:t>Today’s Training is Focused on…</a:t>
            </a:r>
          </a:p>
        </p:txBody>
      </p:sp>
      <p:sp>
        <p:nvSpPr>
          <p:cNvPr id="3" name="Content Placeholder 2">
            <a:extLst>
              <a:ext uri="{FF2B5EF4-FFF2-40B4-BE49-F238E27FC236}">
                <a16:creationId xmlns:a16="http://schemas.microsoft.com/office/drawing/2014/main" xmlns="" id="{634B746A-930E-6148-8D0A-A0182002862B}"/>
              </a:ext>
            </a:extLst>
          </p:cNvPr>
          <p:cNvSpPr>
            <a:spLocks noGrp="1"/>
          </p:cNvSpPr>
          <p:nvPr>
            <p:ph idx="1"/>
          </p:nvPr>
        </p:nvSpPr>
        <p:spPr>
          <a:xfrm>
            <a:off x="457201" y="1671638"/>
            <a:ext cx="8229600" cy="4089195"/>
          </a:xfrm>
        </p:spPr>
        <p:txBody>
          <a:bodyPr>
            <a:normAutofit fontScale="70000" lnSpcReduction="20000"/>
          </a:bodyPr>
          <a:lstStyle/>
          <a:p>
            <a:pPr marL="0" indent="0">
              <a:buNone/>
            </a:pPr>
            <a:r>
              <a:rPr lang="en-US" sz="3400" dirty="0" smtClean="0"/>
              <a:t>Engage students in problem solving and real world learning</a:t>
            </a:r>
            <a:endParaRPr lang="en-US" sz="3400" dirty="0"/>
          </a:p>
          <a:p>
            <a:endParaRPr lang="en-US" dirty="0"/>
          </a:p>
          <a:p>
            <a:pPr lvl="0"/>
            <a:r>
              <a:rPr lang="en-US" sz="3400" dirty="0"/>
              <a:t>Build strong content knowledge and apply learning to new contexts</a:t>
            </a:r>
          </a:p>
          <a:p>
            <a:pPr lvl="0"/>
            <a:r>
              <a:rPr lang="en-US" sz="3400" dirty="0"/>
              <a:t>Think critically to understand and solve real world problems</a:t>
            </a:r>
          </a:p>
          <a:p>
            <a:pPr lvl="0"/>
            <a:r>
              <a:rPr lang="en-US" sz="3400" dirty="0"/>
              <a:t>Collaborate and communicate to learn within and outside of their school community</a:t>
            </a:r>
          </a:p>
          <a:p>
            <a:pPr lvl="0"/>
            <a:r>
              <a:rPr lang="en-US" sz="3400" dirty="0"/>
              <a:t>Utilize a variety of tools and resources enhance their </a:t>
            </a:r>
            <a:r>
              <a:rPr lang="en-US" sz="3400" dirty="0" smtClean="0"/>
              <a:t>learning</a:t>
            </a:r>
            <a:endParaRPr lang="en-US" sz="3400" dirty="0"/>
          </a:p>
          <a:p>
            <a:pPr lvl="0"/>
            <a:r>
              <a:rPr lang="en-US" sz="3400" dirty="0"/>
              <a:t>Take ownership for their learning and reflect on their learning progress</a:t>
            </a:r>
          </a:p>
          <a:p>
            <a:pPr marL="0" indent="0">
              <a:buNone/>
            </a:pPr>
            <a:endParaRPr lang="en-US" dirty="0"/>
          </a:p>
        </p:txBody>
      </p:sp>
      <p:sp>
        <p:nvSpPr>
          <p:cNvPr id="4" name="Rounded Rectangle 3">
            <a:extLst>
              <a:ext uri="{FF2B5EF4-FFF2-40B4-BE49-F238E27FC236}">
                <a16:creationId xmlns:a16="http://schemas.microsoft.com/office/drawing/2014/main" xmlns="" id="{914C90F4-4C9A-7A48-91FA-3CDD826EB480}"/>
              </a:ext>
            </a:extLst>
          </p:cNvPr>
          <p:cNvSpPr/>
          <p:nvPr/>
        </p:nvSpPr>
        <p:spPr>
          <a:xfrm>
            <a:off x="133814" y="5847378"/>
            <a:ext cx="8767299" cy="914400"/>
          </a:xfrm>
          <a:prstGeom prst="roundRect">
            <a:avLst/>
          </a:prstGeom>
          <a:gradFill>
            <a:gsLst>
              <a:gs pos="0">
                <a:srgbClr val="8BBB1D"/>
              </a:gs>
              <a:gs pos="100000">
                <a:srgbClr val="8BBB1D"/>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t>How can you take every opportunity to be a world changer for your students?</a:t>
            </a:r>
          </a:p>
        </p:txBody>
      </p:sp>
    </p:spTree>
    <p:extLst>
      <p:ext uri="{BB962C8B-B14F-4D97-AF65-F5344CB8AC3E}">
        <p14:creationId xmlns:p14="http://schemas.microsoft.com/office/powerpoint/2010/main" val="136075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6117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9100" y="454026"/>
            <a:ext cx="7772400" cy="904874"/>
          </a:xfrm>
        </p:spPr>
        <p:txBody>
          <a:bodyPr>
            <a:normAutofit fontScale="90000"/>
          </a:bodyPr>
          <a:lstStyle/>
          <a:p>
            <a:r>
              <a:rPr lang="en-US" sz="3600" dirty="0"/>
              <a:t>USF Stavros Center Presents:</a:t>
            </a:r>
            <a:br>
              <a:rPr lang="en-US" sz="3600" dirty="0"/>
            </a:br>
            <a:endParaRPr lang="en-US" sz="3600" dirty="0"/>
          </a:p>
        </p:txBody>
      </p:sp>
      <p:sp>
        <p:nvSpPr>
          <p:cNvPr id="3" name="Subtitle 2"/>
          <p:cNvSpPr>
            <a:spLocks noGrp="1"/>
          </p:cNvSpPr>
          <p:nvPr>
            <p:ph type="subTitle" idx="1"/>
          </p:nvPr>
        </p:nvSpPr>
        <p:spPr>
          <a:xfrm>
            <a:off x="1348924" y="5105400"/>
            <a:ext cx="6400800" cy="1752600"/>
          </a:xfrm>
        </p:spPr>
        <p:txBody>
          <a:bodyPr/>
          <a:lstStyle/>
          <a:p>
            <a:r>
              <a:rPr lang="en-US" dirty="0"/>
              <a:t>Deborah </a:t>
            </a:r>
            <a:r>
              <a:rPr lang="en-US" dirty="0" err="1"/>
              <a:t>Kozdras</a:t>
            </a:r>
            <a:endParaRPr lang="en-US" dirty="0"/>
          </a:p>
        </p:txBody>
      </p:sp>
      <p:pic>
        <p:nvPicPr>
          <p:cNvPr id="4" name="Picture 3" descr="night-at-the-museum-3.jpg"/>
          <p:cNvPicPr>
            <a:picLocks noChangeAspect="1"/>
          </p:cNvPicPr>
          <p:nvPr/>
        </p:nvPicPr>
        <p:blipFill rotWithShape="1">
          <a:blip r:embed="rId2">
            <a:extLst>
              <a:ext uri="{28A0092B-C50C-407E-A947-70E740481C1C}">
                <a14:useLocalDpi xmlns:a14="http://schemas.microsoft.com/office/drawing/2010/main" val="0"/>
              </a:ext>
            </a:extLst>
          </a:blip>
          <a:srcRect t="35665" b="10288"/>
          <a:stretch/>
        </p:blipFill>
        <p:spPr>
          <a:xfrm>
            <a:off x="851091" y="1765748"/>
            <a:ext cx="7327479" cy="2647434"/>
          </a:xfrm>
          <a:prstGeom prst="rect">
            <a:avLst/>
          </a:prstGeom>
        </p:spPr>
      </p:pic>
      <p:sp>
        <p:nvSpPr>
          <p:cNvPr id="5" name="TextBox 4"/>
          <p:cNvSpPr txBox="1"/>
          <p:nvPr/>
        </p:nvSpPr>
        <p:spPr>
          <a:xfrm>
            <a:off x="1399306" y="4531385"/>
            <a:ext cx="6265048" cy="584775"/>
          </a:xfrm>
          <a:prstGeom prst="rect">
            <a:avLst/>
          </a:prstGeom>
          <a:noFill/>
        </p:spPr>
        <p:txBody>
          <a:bodyPr wrap="none" rtlCol="0">
            <a:spAutoFit/>
          </a:bodyPr>
          <a:lstStyle/>
          <a:p>
            <a:pPr algn="ctr"/>
            <a:r>
              <a:rPr lang="en-US" sz="3200" b="1" dirty="0"/>
              <a:t>Using Artifacts in Trace-Based Cases</a:t>
            </a:r>
          </a:p>
        </p:txBody>
      </p:sp>
      <p:sp>
        <p:nvSpPr>
          <p:cNvPr id="10" name="TextBox 9"/>
          <p:cNvSpPr txBox="1"/>
          <p:nvPr/>
        </p:nvSpPr>
        <p:spPr>
          <a:xfrm>
            <a:off x="2743200" y="5854700"/>
            <a:ext cx="4272474" cy="461665"/>
          </a:xfrm>
          <a:prstGeom prst="rect">
            <a:avLst/>
          </a:prstGeom>
          <a:noFill/>
        </p:spPr>
        <p:txBody>
          <a:bodyPr wrap="none" rtlCol="0">
            <a:spAutoFit/>
          </a:bodyPr>
          <a:lstStyle/>
          <a:p>
            <a:r>
              <a:rPr lang="en-US" sz="2400" dirty="0" err="1"/>
              <a:t>Tinyurl.com</a:t>
            </a:r>
            <a:r>
              <a:rPr lang="en-US" sz="2400" dirty="0"/>
              <a:t>/</a:t>
            </a:r>
            <a:r>
              <a:rPr lang="en-US" sz="2400" dirty="0" err="1"/>
              <a:t>usfstavrosresources</a:t>
            </a:r>
            <a:endParaRPr lang="en-US" sz="2400" dirty="0"/>
          </a:p>
        </p:txBody>
      </p:sp>
    </p:spTree>
    <p:extLst>
      <p:ext uri="{BB962C8B-B14F-4D97-AF65-F5344CB8AC3E}">
        <p14:creationId xmlns:p14="http://schemas.microsoft.com/office/powerpoint/2010/main" val="742281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a:t>
            </a:r>
            <a:endParaRPr lang="en-US" dirty="0"/>
          </a:p>
        </p:txBody>
      </p:sp>
      <p:sp>
        <p:nvSpPr>
          <p:cNvPr id="3" name="Content Placeholder 2"/>
          <p:cNvSpPr>
            <a:spLocks noGrp="1"/>
          </p:cNvSpPr>
          <p:nvPr>
            <p:ph idx="1"/>
          </p:nvPr>
        </p:nvSpPr>
        <p:spPr>
          <a:xfrm>
            <a:off x="453514" y="1672810"/>
            <a:ext cx="8690485" cy="5185190"/>
          </a:xfrm>
        </p:spPr>
        <p:txBody>
          <a:bodyPr>
            <a:normAutofit fontScale="62500" lnSpcReduction="20000"/>
          </a:bodyPr>
          <a:lstStyle/>
          <a:p>
            <a:r>
              <a:rPr lang="en-US" dirty="0">
                <a:hlinkClick r:id="rId2"/>
              </a:rPr>
              <a:t>SS.6.E.1.3</a:t>
            </a:r>
            <a:r>
              <a:rPr lang="en-US" dirty="0"/>
              <a:t> Describe the following economic concepts as they relate to early civilization: scarcity, opportunity cost, supply and demand, barter, trade, productive resources (land, labor, capital, entrepreneurship).</a:t>
            </a:r>
          </a:p>
          <a:p>
            <a:r>
              <a:rPr lang="en-US" dirty="0">
                <a:hlinkClick r:id="rId3"/>
              </a:rPr>
              <a:t>SS.6.W.1.1</a:t>
            </a:r>
            <a:r>
              <a:rPr lang="en-US" dirty="0"/>
              <a:t> Use timelines to identify chronological order of historical events.</a:t>
            </a:r>
          </a:p>
          <a:p>
            <a:r>
              <a:rPr lang="en-US" dirty="0">
                <a:hlinkClick r:id="rId4"/>
              </a:rPr>
              <a:t>SS.6.W.1.2</a:t>
            </a:r>
            <a:r>
              <a:rPr lang="en-US" dirty="0"/>
              <a:t> Identify terms (decade, century, epoch, era, millennium, BC/BCE, AD/CE) and designations of time periods.</a:t>
            </a:r>
          </a:p>
          <a:p>
            <a:r>
              <a:rPr lang="en-US" dirty="0">
                <a:hlinkClick r:id="rId5"/>
              </a:rPr>
              <a:t>SS.6.W.1.3</a:t>
            </a:r>
            <a:r>
              <a:rPr lang="en-US" dirty="0"/>
              <a:t> Interpret primary and secondary sources.</a:t>
            </a:r>
          </a:p>
          <a:p>
            <a:r>
              <a:rPr lang="en-US" dirty="0">
                <a:hlinkClick r:id="rId6"/>
              </a:rPr>
              <a:t>SS.6.W.1.4</a:t>
            </a:r>
            <a:r>
              <a:rPr lang="en-US" dirty="0"/>
              <a:t> Describe the methods of historical inquiry and how history relates to the other social sciences.</a:t>
            </a:r>
          </a:p>
          <a:p>
            <a:r>
              <a:rPr lang="en-US" dirty="0">
                <a:hlinkClick r:id="rId7"/>
              </a:rPr>
              <a:t>SS.6.W.1.5</a:t>
            </a:r>
            <a:r>
              <a:rPr lang="en-US" dirty="0"/>
              <a:t> Describe the roles of historians and recognize varying historical interpretations (historiography).</a:t>
            </a:r>
          </a:p>
          <a:p>
            <a:r>
              <a:rPr lang="en-US" dirty="0">
                <a:hlinkClick r:id="rId8"/>
              </a:rPr>
              <a:t>SS.6.W.1.6</a:t>
            </a:r>
            <a:r>
              <a:rPr lang="en-US" dirty="0"/>
              <a:t> Describe how history transmits culture and heritage and provides models of human character.</a:t>
            </a:r>
          </a:p>
          <a:p>
            <a:r>
              <a:rPr lang="en-US" dirty="0">
                <a:hlinkClick r:id="rId9"/>
              </a:rPr>
              <a:t>SS.6.W.2.1</a:t>
            </a:r>
            <a:r>
              <a:rPr lang="en-US" dirty="0"/>
              <a:t> Compare the lifestyles of hunter-gatherers with those of settlers of early agricultural communities.</a:t>
            </a:r>
          </a:p>
          <a:p>
            <a:r>
              <a:rPr lang="en-US" dirty="0">
                <a:hlinkClick r:id="rId10"/>
              </a:rPr>
              <a:t>SS.6.W.2.2</a:t>
            </a:r>
            <a:r>
              <a:rPr lang="en-US" dirty="0"/>
              <a:t> Describe how the developments of agriculture and metallurgy related to settlement, population growth, and the emergence of civilization.</a:t>
            </a:r>
          </a:p>
          <a:p>
            <a:r>
              <a:rPr lang="en-US" dirty="0">
                <a:hlinkClick r:id="rId11"/>
              </a:rPr>
              <a:t>SS.6.W.2.3</a:t>
            </a:r>
            <a:r>
              <a:rPr lang="en-US" dirty="0"/>
              <a:t> Identify the characteristics of civilization.</a:t>
            </a:r>
          </a:p>
          <a:p>
            <a:pPr marL="0" indent="0">
              <a:buNone/>
            </a:pPr>
            <a:endParaRPr lang="en-US" dirty="0"/>
          </a:p>
        </p:txBody>
      </p:sp>
    </p:spTree>
    <p:extLst>
      <p:ext uri="{BB962C8B-B14F-4D97-AF65-F5344CB8AC3E}">
        <p14:creationId xmlns:p14="http://schemas.microsoft.com/office/powerpoint/2010/main" val="144456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549919-DEA0-9744-802E-13E8BFB9C87A}"/>
              </a:ext>
            </a:extLst>
          </p:cNvPr>
          <p:cNvSpPr>
            <a:spLocks noGrp="1"/>
          </p:cNvSpPr>
          <p:nvPr>
            <p:ph type="title"/>
          </p:nvPr>
        </p:nvSpPr>
        <p:spPr/>
        <p:txBody>
          <a:bodyPr/>
          <a:lstStyle/>
          <a:p>
            <a:r>
              <a:rPr lang="en-US" dirty="0"/>
              <a:t>Economic Questions</a:t>
            </a:r>
          </a:p>
        </p:txBody>
      </p:sp>
      <p:sp>
        <p:nvSpPr>
          <p:cNvPr id="3" name="Content Placeholder 2">
            <a:extLst>
              <a:ext uri="{FF2B5EF4-FFF2-40B4-BE49-F238E27FC236}">
                <a16:creationId xmlns:a16="http://schemas.microsoft.com/office/drawing/2014/main" xmlns="" id="{14DFA216-FABB-1E4A-870C-E956AFBFCDA9}"/>
              </a:ext>
            </a:extLst>
          </p:cNvPr>
          <p:cNvSpPr>
            <a:spLocks noGrp="1"/>
          </p:cNvSpPr>
          <p:nvPr>
            <p:ph sz="half" idx="1"/>
          </p:nvPr>
        </p:nvSpPr>
        <p:spPr/>
        <p:txBody>
          <a:bodyPr/>
          <a:lstStyle/>
          <a:p>
            <a:r>
              <a:rPr lang="en-US" dirty="0"/>
              <a:t>What was produced?</a:t>
            </a:r>
          </a:p>
          <a:p>
            <a:r>
              <a:rPr lang="en-US" dirty="0"/>
              <a:t>How was it produced?</a:t>
            </a:r>
          </a:p>
          <a:p>
            <a:r>
              <a:rPr lang="en-US" dirty="0"/>
              <a:t>How did what was produced get allocated?</a:t>
            </a:r>
          </a:p>
          <a:p>
            <a:pPr marL="0" indent="0" algn="ctr">
              <a:buNone/>
            </a:pPr>
            <a:endParaRPr lang="en-US" dirty="0"/>
          </a:p>
        </p:txBody>
      </p:sp>
      <p:sp>
        <p:nvSpPr>
          <p:cNvPr id="4" name="Content Placeholder 3">
            <a:extLst>
              <a:ext uri="{FF2B5EF4-FFF2-40B4-BE49-F238E27FC236}">
                <a16:creationId xmlns:a16="http://schemas.microsoft.com/office/drawing/2014/main" xmlns="" id="{4365739A-F47C-7E4C-8DFF-85281BB4A9F4}"/>
              </a:ext>
            </a:extLst>
          </p:cNvPr>
          <p:cNvSpPr>
            <a:spLocks noGrp="1"/>
          </p:cNvSpPr>
          <p:nvPr>
            <p:ph sz="half" idx="2"/>
          </p:nvPr>
        </p:nvSpPr>
        <p:spPr/>
        <p:txBody>
          <a:bodyPr/>
          <a:lstStyle/>
          <a:p>
            <a:r>
              <a:rPr lang="en-US" dirty="0"/>
              <a:t>Why was it produced?</a:t>
            </a:r>
          </a:p>
          <a:p>
            <a:r>
              <a:rPr lang="en-US" dirty="0"/>
              <a:t>How was it used?</a:t>
            </a:r>
          </a:p>
          <a:p>
            <a:pPr marL="0" indent="0">
              <a:buNone/>
            </a:pPr>
            <a:endParaRPr lang="en-US" dirty="0"/>
          </a:p>
        </p:txBody>
      </p:sp>
    </p:spTree>
    <p:extLst>
      <p:ext uri="{BB962C8B-B14F-4D97-AF65-F5344CB8AC3E}">
        <p14:creationId xmlns:p14="http://schemas.microsoft.com/office/powerpoint/2010/main" val="41548619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92f44aea-0793-4130-99f3-81cfdcd2cb51">
      <UserInfo>
        <DisplayName>Lauren Ashley Miley</DisplayName>
        <AccountId>38</AccountId>
        <AccountType/>
      </UserInfo>
      <UserInfo>
        <DisplayName>Holly Ann Rockhill</DisplayName>
        <AccountId>401</AccountId>
        <AccountType/>
      </UserInfo>
      <UserInfo>
        <DisplayName>Tammy L. Rabon</DisplayName>
        <AccountId>469</AccountId>
        <AccountType/>
      </UserInfo>
      <UserInfo>
        <DisplayName>Roberta J. Starling</DisplayName>
        <AccountId>1395</AccountId>
        <AccountType/>
      </UserInfo>
      <UserInfo>
        <DisplayName>Theresa Lynn Springer</DisplayName>
        <AccountId>2664</AccountId>
        <AccountType/>
      </UserInfo>
      <UserInfo>
        <DisplayName>Michael F. Macchiarola</DisplayName>
        <AccountId>2685</AccountId>
        <AccountType/>
      </UserInfo>
      <UserInfo>
        <DisplayName>Sheri L. Beckum</DisplayName>
        <AccountId>2809</AccountId>
        <AccountType/>
      </UserInfo>
      <UserInfo>
        <DisplayName>Samantha Whitney Del Valle</DisplayName>
        <AccountId>3706</AccountId>
        <AccountType/>
      </UserInfo>
      <UserInfo>
        <DisplayName>Valerie Grady</DisplayName>
        <AccountId>8010</AccountId>
        <AccountType/>
      </UserInfo>
      <UserInfo>
        <DisplayName>Trevor R. Roppolo</DisplayName>
        <AccountId>9980</AccountId>
        <AccountType/>
      </UserInfo>
      <UserInfo>
        <DisplayName>Keiva Lynn Wiley</DisplayName>
        <AccountId>9995</AccountId>
        <AccountType/>
      </UserInfo>
    </SharedWithUsers>
    <CANVAS_x0020_LIVE_x0020_LINKS xmlns="b75cebe1-3a5b-4639-b40e-ca68b8a4cbb5">false</CANVAS_x0020_LIVE_x0020_LINK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5861BB43AA4354EBC88D0F650CEB23A" ma:contentTypeVersion="11" ma:contentTypeDescription="Create a new document." ma:contentTypeScope="" ma:versionID="20c8ef2a509b1c02a43c379b84efb9a3">
  <xsd:schema xmlns:xsd="http://www.w3.org/2001/XMLSchema" xmlns:xs="http://www.w3.org/2001/XMLSchema" xmlns:p="http://schemas.microsoft.com/office/2006/metadata/properties" xmlns:ns2="92f44aea-0793-4130-99f3-81cfdcd2cb51" xmlns:ns3="b75cebe1-3a5b-4639-b40e-ca68b8a4cbb5" targetNamespace="http://schemas.microsoft.com/office/2006/metadata/properties" ma:root="true" ma:fieldsID="5f38172d1074fb627cde670703583cd3" ns2:_="" ns3:_="">
    <xsd:import namespace="92f44aea-0793-4130-99f3-81cfdcd2cb51"/>
    <xsd:import namespace="b75cebe1-3a5b-4639-b40e-ca68b8a4cbb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CANVAS_x0020_LIVE_x0020_LINKS"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f44aea-0793-4130-99f3-81cfdcd2cb5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75cebe1-3a5b-4639-b40e-ca68b8a4cbb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CANVAS_x0020_LIVE_x0020_LINKS" ma:index="16" nillable="true" ma:displayName="CANVAS LIVE LINKS" ma:default="0" ma:internalName="CANVAS_x0020_LIVE_x0020_LINKS">
      <xsd:simpleType>
        <xsd:restriction base="dms:Boolea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ED59D2-29ED-45E1-9587-3D8707D301DC}">
  <ds:schemaRefs>
    <ds:schemaRef ds:uri="http://purl.org/dc/dcmitype/"/>
    <ds:schemaRef ds:uri="http://schemas.microsoft.com/office/2006/metadata/properties"/>
    <ds:schemaRef ds:uri="b75cebe1-3a5b-4639-b40e-ca68b8a4cbb5"/>
    <ds:schemaRef ds:uri="http://purl.org/dc/elements/1.1/"/>
    <ds:schemaRef ds:uri="http://www.w3.org/XML/1998/namespace"/>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92f44aea-0793-4130-99f3-81cfdcd2cb51"/>
  </ds:schemaRefs>
</ds:datastoreItem>
</file>

<file path=customXml/itemProps2.xml><?xml version="1.0" encoding="utf-8"?>
<ds:datastoreItem xmlns:ds="http://schemas.openxmlformats.org/officeDocument/2006/customXml" ds:itemID="{BDF9F17D-708B-494F-AE47-11F00B1E77EB}">
  <ds:schemaRefs>
    <ds:schemaRef ds:uri="http://schemas.microsoft.com/sharepoint/v3/contenttype/forms"/>
  </ds:schemaRefs>
</ds:datastoreItem>
</file>

<file path=customXml/itemProps3.xml><?xml version="1.0" encoding="utf-8"?>
<ds:datastoreItem xmlns:ds="http://schemas.openxmlformats.org/officeDocument/2006/customXml" ds:itemID="{9C013F3A-464B-4610-BB5A-09A39A783C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f44aea-0793-4130-99f3-81cfdcd2cb51"/>
    <ds:schemaRef ds:uri="b75cebe1-3a5b-4639-b40e-ca68b8a4cb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3774</TotalTime>
  <Words>1573</Words>
  <Application>Microsoft Macintosh PowerPoint</Application>
  <PresentationFormat>On-screen Show (4:3)</PresentationFormat>
  <Paragraphs>111</Paragraphs>
  <Slides>24</Slides>
  <Notes>9</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Trace-Based Cases</vt:lpstr>
      <vt:lpstr>PowerPoint Presentation</vt:lpstr>
      <vt:lpstr>PowerPoint Presentation</vt:lpstr>
      <vt:lpstr>PowerPoint Presentation</vt:lpstr>
      <vt:lpstr>Today’s Training is Focused on…</vt:lpstr>
      <vt:lpstr>PowerPoint Presentation</vt:lpstr>
      <vt:lpstr>USF Stavros Center Presents: </vt:lpstr>
      <vt:lpstr>Standards</vt:lpstr>
      <vt:lpstr>Economic Questions</vt:lpstr>
      <vt:lpstr>Economic vs Economic Historic Thinking</vt:lpstr>
      <vt:lpstr>We the Economy – Cave-o-nomics</vt:lpstr>
      <vt:lpstr>Trace-Based Cases</vt:lpstr>
      <vt:lpstr>What do you see?</vt:lpstr>
      <vt:lpstr>Step 1: Descriptive Questions  What? Who? When? Where?</vt:lpstr>
      <vt:lpstr>Step 2: Analysis Questions How? Why?</vt:lpstr>
      <vt:lpstr>Step 3: Evaluative Questions What if? So what? What next? What now?</vt:lpstr>
      <vt:lpstr>C3</vt:lpstr>
      <vt:lpstr>Building an Argument</vt:lpstr>
      <vt:lpstr>PowerPoint Presentation</vt:lpstr>
      <vt:lpstr>How did agriculture change from 1800’s to 1920?</vt:lpstr>
      <vt:lpstr>http://www.readwritethink.org/professional-development/strategy-guides/inquiry-charts-charts-30762.html </vt:lpstr>
      <vt:lpstr>PowerPoint Presentation</vt:lpstr>
      <vt:lpstr>PowerPoint Presentation</vt:lpstr>
      <vt:lpstr>PowerPoint Presentation</vt:lpstr>
    </vt:vector>
  </TitlesOfParts>
  <Company>DSBPC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Smith</dc:creator>
  <cp:lastModifiedBy>Information Technology</cp:lastModifiedBy>
  <cp:revision>322</cp:revision>
  <cp:lastPrinted>2019-06-07T20:45:58Z</cp:lastPrinted>
  <dcterms:created xsi:type="dcterms:W3CDTF">2013-08-20T13:00:43Z</dcterms:created>
  <dcterms:modified xsi:type="dcterms:W3CDTF">2019-07-23T19:46:31Z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0x010100E5861BB43AA4354EBC88D0F650CEB23A</vt:lpwstr>
  </property>
</Properties>
</file>